
<file path=[Content_Types].xml><?xml version="1.0" encoding="utf-8"?>
<Types xmlns="http://schemas.openxmlformats.org/package/2006/content-types">
  <Default Extension="xml" ContentType="application/xml"/>
  <Default Extension="doc" ContentType="application/msword"/>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8.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1" r:id="rId2"/>
    <p:sldMasterId id="2147483664" r:id="rId3"/>
    <p:sldMasterId id="2147483666" r:id="rId4"/>
    <p:sldMasterId id="2147483671" r:id="rId5"/>
    <p:sldMasterId id="2147483675" r:id="rId6"/>
    <p:sldMasterId id="2147483679" r:id="rId7"/>
    <p:sldMasterId id="2147483682" r:id="rId8"/>
    <p:sldMasterId id="2147483684" r:id="rId9"/>
  </p:sldMasterIdLst>
  <p:notesMasterIdLst>
    <p:notesMasterId r:id="rId115"/>
  </p:notesMasterIdLst>
  <p:handoutMasterIdLst>
    <p:handoutMasterId r:id="rId116"/>
  </p:handoutMasterIdLst>
  <p:sldIdLst>
    <p:sldId id="409" r:id="rId10"/>
    <p:sldId id="276" r:id="rId11"/>
    <p:sldId id="257" r:id="rId12"/>
    <p:sldId id="304" r:id="rId13"/>
    <p:sldId id="354" r:id="rId14"/>
    <p:sldId id="312" r:id="rId15"/>
    <p:sldId id="299" r:id="rId16"/>
    <p:sldId id="300" r:id="rId17"/>
    <p:sldId id="301" r:id="rId18"/>
    <p:sldId id="339" r:id="rId19"/>
    <p:sldId id="313" r:id="rId20"/>
    <p:sldId id="353" r:id="rId21"/>
    <p:sldId id="333" r:id="rId22"/>
    <p:sldId id="305" r:id="rId23"/>
    <p:sldId id="306" r:id="rId24"/>
    <p:sldId id="307" r:id="rId25"/>
    <p:sldId id="308" r:id="rId26"/>
    <p:sldId id="309" r:id="rId27"/>
    <p:sldId id="310" r:id="rId28"/>
    <p:sldId id="327" r:id="rId29"/>
    <p:sldId id="332" r:id="rId30"/>
    <p:sldId id="314" r:id="rId31"/>
    <p:sldId id="329" r:id="rId32"/>
    <p:sldId id="328" r:id="rId33"/>
    <p:sldId id="334" r:id="rId34"/>
    <p:sldId id="315" r:id="rId35"/>
    <p:sldId id="316" r:id="rId36"/>
    <p:sldId id="330" r:id="rId37"/>
    <p:sldId id="335" r:id="rId38"/>
    <p:sldId id="318" r:id="rId39"/>
    <p:sldId id="337" r:id="rId40"/>
    <p:sldId id="336" r:id="rId41"/>
    <p:sldId id="319" r:id="rId42"/>
    <p:sldId id="320" r:id="rId43"/>
    <p:sldId id="323" r:id="rId44"/>
    <p:sldId id="326" r:id="rId45"/>
    <p:sldId id="325" r:id="rId46"/>
    <p:sldId id="338" r:id="rId47"/>
    <p:sldId id="341" r:id="rId48"/>
    <p:sldId id="359" r:id="rId49"/>
    <p:sldId id="356" r:id="rId50"/>
    <p:sldId id="357" r:id="rId51"/>
    <p:sldId id="364" r:id="rId52"/>
    <p:sldId id="36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91" r:id="rId67"/>
    <p:sldId id="392" r:id="rId68"/>
    <p:sldId id="393" r:id="rId69"/>
    <p:sldId id="379" r:id="rId70"/>
    <p:sldId id="380" r:id="rId71"/>
    <p:sldId id="381" r:id="rId72"/>
    <p:sldId id="382" r:id="rId73"/>
    <p:sldId id="383" r:id="rId74"/>
    <p:sldId id="384" r:id="rId75"/>
    <p:sldId id="385" r:id="rId76"/>
    <p:sldId id="386" r:id="rId77"/>
    <p:sldId id="387" r:id="rId78"/>
    <p:sldId id="388" r:id="rId79"/>
    <p:sldId id="389" r:id="rId80"/>
    <p:sldId id="411" r:id="rId81"/>
    <p:sldId id="412" r:id="rId82"/>
    <p:sldId id="413" r:id="rId83"/>
    <p:sldId id="414" r:id="rId84"/>
    <p:sldId id="415" r:id="rId85"/>
    <p:sldId id="416" r:id="rId86"/>
    <p:sldId id="417" r:id="rId87"/>
    <p:sldId id="418" r:id="rId88"/>
    <p:sldId id="419" r:id="rId89"/>
    <p:sldId id="420" r:id="rId90"/>
    <p:sldId id="421" r:id="rId91"/>
    <p:sldId id="422" r:id="rId92"/>
    <p:sldId id="423" r:id="rId93"/>
    <p:sldId id="424" r:id="rId94"/>
    <p:sldId id="425" r:id="rId95"/>
    <p:sldId id="426" r:id="rId96"/>
    <p:sldId id="427" r:id="rId97"/>
    <p:sldId id="428" r:id="rId98"/>
    <p:sldId id="429" r:id="rId99"/>
    <p:sldId id="430" r:id="rId100"/>
    <p:sldId id="431" r:id="rId101"/>
    <p:sldId id="432" r:id="rId102"/>
    <p:sldId id="433" r:id="rId103"/>
    <p:sldId id="434" r:id="rId104"/>
    <p:sldId id="435" r:id="rId105"/>
    <p:sldId id="436" r:id="rId106"/>
    <p:sldId id="437" r:id="rId107"/>
    <p:sldId id="438" r:id="rId108"/>
    <p:sldId id="439" r:id="rId109"/>
    <p:sldId id="440" r:id="rId110"/>
    <p:sldId id="441" r:id="rId111"/>
    <p:sldId id="410" r:id="rId112"/>
    <p:sldId id="408" r:id="rId113"/>
    <p:sldId id="390" r:id="rId1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0" d="100"/>
          <a:sy n="80" d="100"/>
        </p:scale>
        <p:origin x="-1208"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32208"/>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120" Type="http://schemas.openxmlformats.org/officeDocument/2006/relationships/theme" Target="theme/theme1.xml"/><Relationship Id="rId121" Type="http://schemas.openxmlformats.org/officeDocument/2006/relationships/tableStyles" Target="tableStyle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Relationship Id="rId101" Type="http://schemas.openxmlformats.org/officeDocument/2006/relationships/slide" Target="slides/slide92.xml"/><Relationship Id="rId102" Type="http://schemas.openxmlformats.org/officeDocument/2006/relationships/slide" Target="slides/slide93.xml"/><Relationship Id="rId103" Type="http://schemas.openxmlformats.org/officeDocument/2006/relationships/slide" Target="slides/slide94.xml"/><Relationship Id="rId104" Type="http://schemas.openxmlformats.org/officeDocument/2006/relationships/slide" Target="slides/slide95.xml"/><Relationship Id="rId105" Type="http://schemas.openxmlformats.org/officeDocument/2006/relationships/slide" Target="slides/slide96.xml"/><Relationship Id="rId106" Type="http://schemas.openxmlformats.org/officeDocument/2006/relationships/slide" Target="slides/slide97.xml"/><Relationship Id="rId107" Type="http://schemas.openxmlformats.org/officeDocument/2006/relationships/slide" Target="slides/slide98.xml"/><Relationship Id="rId108" Type="http://schemas.openxmlformats.org/officeDocument/2006/relationships/slide" Target="slides/slide99.xml"/><Relationship Id="rId109" Type="http://schemas.openxmlformats.org/officeDocument/2006/relationships/slide" Target="slides/slide100.xml"/><Relationship Id="rId97" Type="http://schemas.openxmlformats.org/officeDocument/2006/relationships/slide" Target="slides/slide88.xml"/><Relationship Id="rId98" Type="http://schemas.openxmlformats.org/officeDocument/2006/relationships/slide" Target="slides/slide89.xml"/><Relationship Id="rId99" Type="http://schemas.openxmlformats.org/officeDocument/2006/relationships/slide" Target="slides/slide90.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00" Type="http://schemas.openxmlformats.org/officeDocument/2006/relationships/slide" Target="slides/slide91.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110" Type="http://schemas.openxmlformats.org/officeDocument/2006/relationships/slide" Target="slides/slide101.xml"/><Relationship Id="rId111" Type="http://schemas.openxmlformats.org/officeDocument/2006/relationships/slide" Target="slides/slide102.xml"/><Relationship Id="rId112" Type="http://schemas.openxmlformats.org/officeDocument/2006/relationships/slide" Target="slides/slide103.xml"/><Relationship Id="rId113" Type="http://schemas.openxmlformats.org/officeDocument/2006/relationships/slide" Target="slides/slide104.xml"/><Relationship Id="rId114" Type="http://schemas.openxmlformats.org/officeDocument/2006/relationships/slide" Target="slides/slide105.xml"/><Relationship Id="rId115" Type="http://schemas.openxmlformats.org/officeDocument/2006/relationships/notesMaster" Target="notesMasters/notesMaster1.xml"/><Relationship Id="rId116" Type="http://schemas.openxmlformats.org/officeDocument/2006/relationships/handoutMaster" Target="handoutMasters/handoutMaster1.xml"/><Relationship Id="rId117" Type="http://schemas.openxmlformats.org/officeDocument/2006/relationships/printerSettings" Target="printerSettings/printerSettings1.bin"/><Relationship Id="rId118" Type="http://schemas.openxmlformats.org/officeDocument/2006/relationships/presProps" Target="presProps.xml"/><Relationship Id="rId119" Type="http://schemas.openxmlformats.org/officeDocument/2006/relationships/viewProps" Target="viewProps.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image" Target="../media/image33.png"/><Relationship Id="rId2" Type="http://schemas.openxmlformats.org/officeDocument/2006/relationships/image" Target="../media/image3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4FD171-2F60-7246-B717-058BDAB5F652}" type="datetimeFigureOut">
              <a:rPr lang="en-US" smtClean="0"/>
              <a:pPr/>
              <a:t>10/25/13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3D39DB-D817-AB40-BC46-1D3B9EDC90E8}" type="slidenum">
              <a:rPr lang="en-US" smtClean="0"/>
              <a:pPr/>
              <a:t>‹#›</a:t>
            </a:fld>
            <a:endParaRPr lang="en-US"/>
          </a:p>
        </p:txBody>
      </p:sp>
    </p:spTree>
    <p:extLst>
      <p:ext uri="{BB962C8B-B14F-4D97-AF65-F5344CB8AC3E}">
        <p14:creationId xmlns:p14="http://schemas.microsoft.com/office/powerpoint/2010/main" val="3333004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B4EBD-D54C-E14F-85D3-616FB972960E}" type="datetimeFigureOut">
              <a:rPr lang="en-US" smtClean="0"/>
              <a:pPr/>
              <a:t>10/25/13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C4EC5A-7387-6A42-A4C9-4EED17AAC31A}" type="slidenum">
              <a:rPr lang="en-US" smtClean="0"/>
              <a:pPr/>
              <a:t>‹#›</a:t>
            </a:fld>
            <a:endParaRPr lang="en-US"/>
          </a:p>
        </p:txBody>
      </p:sp>
    </p:spTree>
    <p:extLst>
      <p:ext uri="{BB962C8B-B14F-4D97-AF65-F5344CB8AC3E}">
        <p14:creationId xmlns:p14="http://schemas.microsoft.com/office/powerpoint/2010/main" val="37599085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8E4B59E-02AB-4144-9CD4-E8D3DC83F9E9}" type="slidenum">
              <a:rPr lang="en-US"/>
              <a:pPr/>
              <a:t>17</a:t>
            </a:fld>
            <a:endParaRPr lang="en-US"/>
          </a:p>
        </p:txBody>
      </p:sp>
      <p:sp>
        <p:nvSpPr>
          <p:cNvPr id="28675" name="Rectangle 2"/>
          <p:cNvSpPr>
            <a:spLocks noGrp="1" noRot="1" noChangeAspect="1" noChangeArrowheads="1"/>
          </p:cNvSpPr>
          <p:nvPr>
            <p:ph type="sldImg"/>
          </p:nvPr>
        </p:nvSpPr>
        <p:spPr>
          <a:solidFill>
            <a:srgbClr val="FFFFFF"/>
          </a:solidFill>
          <a:ln/>
        </p:spPr>
      </p:sp>
      <p:sp>
        <p:nvSpPr>
          <p:cNvPr id="286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noFill/>
        </p:spPr>
        <p:txBody>
          <a:bodyPr/>
          <a:lstStyle/>
          <a:p>
            <a:r>
              <a:rPr lang="en-US"/>
              <a:t>TeraGrid'06</a:t>
            </a:r>
          </a:p>
        </p:txBody>
      </p:sp>
      <p:sp>
        <p:nvSpPr>
          <p:cNvPr id="45059" name="Rectangle 3"/>
          <p:cNvSpPr>
            <a:spLocks noGrp="1" noChangeArrowheads="1"/>
          </p:cNvSpPr>
          <p:nvPr>
            <p:ph type="dt" sz="quarter" idx="1"/>
          </p:nvPr>
        </p:nvSpPr>
        <p:spPr>
          <a:noFill/>
        </p:spPr>
        <p:txBody>
          <a:bodyPr/>
          <a:lstStyle/>
          <a:p>
            <a:r>
              <a:rPr lang="en-US"/>
              <a:t>June 2006</a:t>
            </a:r>
          </a:p>
        </p:txBody>
      </p:sp>
      <p:sp>
        <p:nvSpPr>
          <p:cNvPr id="45060" name="Rectangle 6"/>
          <p:cNvSpPr>
            <a:spLocks noGrp="1" noChangeArrowheads="1"/>
          </p:cNvSpPr>
          <p:nvPr>
            <p:ph type="ftr" sz="quarter" idx="4"/>
          </p:nvPr>
        </p:nvSpPr>
        <p:spPr>
          <a:noFill/>
        </p:spPr>
        <p:txBody>
          <a:bodyPr/>
          <a:lstStyle/>
          <a:p>
            <a:r>
              <a:rPr lang="en-US"/>
              <a:t>Charlie Catlett (cec@uchicago.edu)</a:t>
            </a:r>
          </a:p>
        </p:txBody>
      </p:sp>
      <p:sp>
        <p:nvSpPr>
          <p:cNvPr id="45061" name="Rectangle 7"/>
          <p:cNvSpPr>
            <a:spLocks noGrp="1" noChangeArrowheads="1"/>
          </p:cNvSpPr>
          <p:nvPr>
            <p:ph type="sldNum" sz="quarter" idx="5"/>
          </p:nvPr>
        </p:nvSpPr>
        <p:spPr>
          <a:noFill/>
        </p:spPr>
        <p:txBody>
          <a:bodyPr/>
          <a:lstStyle/>
          <a:p>
            <a:fld id="{7E7CFF6B-6E5E-4B96-AF46-F09D6518446F}" type="slidenum">
              <a:rPr lang="en-US"/>
              <a:pPr/>
              <a:t>46</a:t>
            </a:fld>
            <a:endParaRPr lang="en-US"/>
          </a:p>
        </p:txBody>
      </p:sp>
      <p:sp>
        <p:nvSpPr>
          <p:cNvPr id="45062" name="Rectangle 2"/>
          <p:cNvSpPr>
            <a:spLocks noGrp="1" noRot="1" noChangeAspect="1" noChangeArrowheads="1" noTextEdit="1"/>
          </p:cNvSpPr>
          <p:nvPr>
            <p:ph type="sldImg"/>
          </p:nvPr>
        </p:nvSpPr>
        <p:spPr>
          <a:solidFill>
            <a:srgbClr val="FFFFFF"/>
          </a:solidFill>
          <a:ln/>
        </p:spPr>
      </p:sp>
      <p:sp>
        <p:nvSpPr>
          <p:cNvPr id="45063"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t>Needs updating to 2008. This might be revised to focus on the wide range of types of TG uses. I removed pie charts because they confused the message for me. I also think that the numbers may be unnecessary – the kinds of use could just as easily be bulleted.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531AC26B-C9BF-4FD2-8A76-FF1D4E8CDFE6}" type="slidenum">
              <a:rPr lang="en-US" smtClean="0"/>
              <a:pPr/>
              <a:t>47</a:t>
            </a:fld>
            <a:endParaRPr lang="en-US" smtClean="0"/>
          </a:p>
        </p:txBody>
      </p:sp>
      <p:sp>
        <p:nvSpPr>
          <p:cNvPr id="24579" name="Rectangle 2"/>
          <p:cNvSpPr>
            <a:spLocks noGrp="1" noRot="1" noChangeAspect="1" noChangeArrowheads="1" noTextEdit="1"/>
          </p:cNvSpPr>
          <p:nvPr>
            <p:ph type="sldImg"/>
          </p:nvPr>
        </p:nvSpPr>
        <p:spPr>
          <a:xfrm>
            <a:off x="1143000" y="685800"/>
            <a:ext cx="4573588" cy="3429000"/>
          </a:xfrm>
          <a:ln/>
        </p:spPr>
      </p:sp>
      <p:sp>
        <p:nvSpPr>
          <p:cNvPr id="24580" name="Rectangle 3"/>
          <p:cNvSpPr>
            <a:spLocks noGrp="1" noChangeArrowheads="1"/>
          </p:cNvSpPr>
          <p:nvPr>
            <p:ph type="body" idx="1"/>
          </p:nvPr>
        </p:nvSpPr>
        <p:spPr>
          <a:xfrm>
            <a:off x="914400" y="4343992"/>
            <a:ext cx="5029200" cy="4113616"/>
          </a:xfrm>
          <a:noFill/>
          <a:ln/>
        </p:spPr>
        <p:txBody>
          <a:bodyPr/>
          <a:lstStyle/>
          <a:p>
            <a:pPr eaLnBrk="1" hangingPunct="1">
              <a:buFontTx/>
              <a:buChar char="•"/>
            </a:pPr>
            <a:r>
              <a:rPr lang="en-US" smtClean="0"/>
              <a:t>While addressing challenges in nanotechnology, NCN researchers produce new algorithms, approaches, and software with capabilities not yet available commercially. As part of the NSF's infrastructure for the National Nanotechnology Initiative (NNI), the NCN engages the community through workshops, seminars and novel educational resources. The nanoHUB is a source of on-line resources including a unique web-based computational user facility that puts research-grade software in the hands of users across the globe. </a:t>
            </a:r>
          </a:p>
          <a:p>
            <a:pPr eaLnBrk="1" hangingPunct="1">
              <a:buFontTx/>
              <a:buChar char="•"/>
            </a:pPr>
            <a:r>
              <a:rPr lang="en-US" smtClean="0"/>
              <a:t>was created in 2000 and relies on middleware developed at Purdue called PUNCH (Purdue University Network Computing Hub). In the year 2003, the nanoHUB has served 1000 users and ran 86,000 jobs </a:t>
            </a:r>
          </a:p>
          <a:p>
            <a:pPr eaLnBrk="1" hangingPunct="1">
              <a:buFontTx/>
              <a:buChar char="•"/>
            </a:pPr>
            <a:r>
              <a:rPr lang="en-US" smtClean="0"/>
              <a:t>The applications already available on the nanoHUB range from single cpu jobs to parallel jobs. Some are well suited to run on a Condor pool, whereas more compute intensive application will run on the TeraGrid. </a:t>
            </a:r>
          </a:p>
          <a:p>
            <a:pPr eaLnBrk="1" hangingPunct="1">
              <a:buFontTx/>
              <a:buChar char="•"/>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p:spPr>
        <p:txBody>
          <a:bodyPr/>
          <a:lstStyle/>
          <a:p>
            <a:r>
              <a:rPr lang="en-US"/>
              <a:t>TeraGrid'06</a:t>
            </a:r>
          </a:p>
        </p:txBody>
      </p:sp>
      <p:sp>
        <p:nvSpPr>
          <p:cNvPr id="44035" name="Rectangle 3"/>
          <p:cNvSpPr>
            <a:spLocks noGrp="1" noChangeArrowheads="1"/>
          </p:cNvSpPr>
          <p:nvPr>
            <p:ph type="dt" sz="quarter" idx="1"/>
          </p:nvPr>
        </p:nvSpPr>
        <p:spPr>
          <a:noFill/>
        </p:spPr>
        <p:txBody>
          <a:bodyPr/>
          <a:lstStyle/>
          <a:p>
            <a:r>
              <a:rPr lang="en-US"/>
              <a:t>June 2006</a:t>
            </a:r>
          </a:p>
        </p:txBody>
      </p:sp>
      <p:sp>
        <p:nvSpPr>
          <p:cNvPr id="44036" name="Rectangle 6"/>
          <p:cNvSpPr>
            <a:spLocks noGrp="1" noChangeArrowheads="1"/>
          </p:cNvSpPr>
          <p:nvPr>
            <p:ph type="ftr" sz="quarter" idx="4"/>
          </p:nvPr>
        </p:nvSpPr>
        <p:spPr>
          <a:noFill/>
        </p:spPr>
        <p:txBody>
          <a:bodyPr/>
          <a:lstStyle/>
          <a:p>
            <a:r>
              <a:rPr lang="en-US"/>
              <a:t>Charlie Catlett (cec@uchicago.edu)</a:t>
            </a:r>
          </a:p>
        </p:txBody>
      </p:sp>
      <p:sp>
        <p:nvSpPr>
          <p:cNvPr id="44037" name="Rectangle 7"/>
          <p:cNvSpPr>
            <a:spLocks noGrp="1" noChangeArrowheads="1"/>
          </p:cNvSpPr>
          <p:nvPr>
            <p:ph type="sldNum" sz="quarter" idx="5"/>
          </p:nvPr>
        </p:nvSpPr>
        <p:spPr>
          <a:noFill/>
        </p:spPr>
        <p:txBody>
          <a:bodyPr/>
          <a:lstStyle/>
          <a:p>
            <a:fld id="{FB3D0B61-780D-4B45-9CB6-41AA4823B318}" type="slidenum">
              <a:rPr lang="en-US"/>
              <a:pPr/>
              <a:t>48</a:t>
            </a:fld>
            <a:endParaRPr lang="en-US"/>
          </a:p>
        </p:txBody>
      </p:sp>
      <p:sp>
        <p:nvSpPr>
          <p:cNvPr id="44038" name="Rectangle 2"/>
          <p:cNvSpPr>
            <a:spLocks noGrp="1" noRot="1" noChangeAspect="1" noChangeArrowheads="1" noTextEdit="1"/>
          </p:cNvSpPr>
          <p:nvPr>
            <p:ph type="sldImg"/>
          </p:nvPr>
        </p:nvSpPr>
        <p:spPr>
          <a:solidFill>
            <a:srgbClr val="FFFFFF"/>
          </a:solidFill>
          <a:ln/>
        </p:spPr>
      </p:sp>
      <p:sp>
        <p:nvSpPr>
          <p:cNvPr id="44039"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r>
              <a:rPr lang="en-US" smtClean="0"/>
              <a:t>Update to include additional communities added since 2006.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35DB5F-C152-894C-9D49-864CB945257A}" type="slidenum">
              <a:rPr lang="en-US"/>
              <a:pPr/>
              <a:t>51</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9ECDDD-BFF4-AA4B-8555-1C6D57E99FA5}" type="slidenum">
              <a:rPr lang="en-US"/>
              <a:pPr/>
              <a:t>52</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a:lstStyle/>
          <a:p>
            <a:fld id="{B9B9646D-D4AE-7F43-9268-688673E253F2}" type="slidenum">
              <a:rPr lang="en-US"/>
              <a:pPr/>
              <a:t>56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a:lstStyle/>
          <a:p>
            <a:pPr eaLnBrk="1" hangingPunct="1">
              <a:spcBef>
                <a:spcPct val="0"/>
              </a:spcBef>
            </a:pPr>
            <a:endParaRPr lang="en-US" smtClean="0"/>
          </a:p>
        </p:txBody>
      </p:sp>
      <p:sp>
        <p:nvSpPr>
          <p:cNvPr id="21508" name="Slide Number Placeholder 3"/>
          <p:cNvSpPr>
            <a:spLocks noGrp="1"/>
          </p:cNvSpPr>
          <p:nvPr>
            <p:ph type="sldNum" sz="quarter" idx="5"/>
          </p:nvPr>
        </p:nvSpPr>
        <p:spPr bwMode="auto">
          <a:noFill/>
          <a:ln>
            <a:miter lim="800000"/>
            <a:headEnd/>
            <a:tailEnd/>
          </a:ln>
        </p:spPr>
        <p:txBody>
          <a:bodyPr/>
          <a:lstStyle/>
          <a:p>
            <a:fld id="{484F5833-8C31-DB41-A3E9-2B3F65BD204D}" type="slidenum">
              <a:rPr lang="en-US"/>
              <a:pPr/>
              <a:t>57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a:lstStyle/>
          <a:p>
            <a:pPr eaLnBrk="1" hangingPunct="1">
              <a:spcBef>
                <a:spcPct val="0"/>
              </a:spcBef>
            </a:pPr>
            <a:endParaRPr lang="en-US" smtClean="0"/>
          </a:p>
        </p:txBody>
      </p:sp>
      <p:sp>
        <p:nvSpPr>
          <p:cNvPr id="24580" name="Slide Number Placeholder 3"/>
          <p:cNvSpPr>
            <a:spLocks noGrp="1"/>
          </p:cNvSpPr>
          <p:nvPr>
            <p:ph type="sldNum" sz="quarter" idx="5"/>
          </p:nvPr>
        </p:nvSpPr>
        <p:spPr bwMode="auto">
          <a:noFill/>
          <a:ln>
            <a:miter lim="800000"/>
            <a:headEnd/>
            <a:tailEnd/>
          </a:ln>
        </p:spPr>
        <p:txBody>
          <a:bodyPr/>
          <a:lstStyle/>
          <a:p>
            <a:fld id="{F9E2DDE4-9A6B-1F41-AB36-01A53F386F3E}" type="slidenum">
              <a:rPr lang="en-US"/>
              <a:pPr/>
              <a:t>58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a:lstStyle/>
          <a:p>
            <a:pPr eaLnBrk="1" hangingPunct="1">
              <a:spcBef>
                <a:spcPct val="0"/>
              </a:spcBef>
            </a:pPr>
            <a:endParaRPr lang="en-US" smtClean="0"/>
          </a:p>
        </p:txBody>
      </p:sp>
      <p:sp>
        <p:nvSpPr>
          <p:cNvPr id="29700" name="Slide Number Placeholder 3"/>
          <p:cNvSpPr>
            <a:spLocks noGrp="1"/>
          </p:cNvSpPr>
          <p:nvPr>
            <p:ph type="sldNum" sz="quarter" idx="5"/>
          </p:nvPr>
        </p:nvSpPr>
        <p:spPr bwMode="auto">
          <a:noFill/>
          <a:ln>
            <a:miter lim="800000"/>
            <a:headEnd/>
            <a:tailEnd/>
          </a:ln>
        </p:spPr>
        <p:txBody>
          <a:bodyPr/>
          <a:lstStyle/>
          <a:p>
            <a:fld id="{E485E780-1DAC-414C-944F-8022BF1F0DF6}" type="slidenum">
              <a:rPr lang="en-US"/>
              <a:pPr/>
              <a:t>59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D5705B-074A-E945-9C27-CDE76560DF8D}" type="slidenum">
              <a:rPr lang="en-US" sz="1200">
                <a:solidFill>
                  <a:prstClr val="black"/>
                </a:solidFill>
              </a:rPr>
              <a:pPr eaLnBrk="1" hangingPunct="1"/>
              <a:t>72</a:t>
            </a:fld>
            <a:endParaRPr lang="en-US" sz="120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E86E2CA7-9724-5B49-B73C-27034AB727A5}" type="slidenum">
              <a:rPr lang="en-GB"/>
              <a:pPr/>
              <a:t>22</a:t>
            </a:fld>
            <a:endParaRPr lang="en-GB"/>
          </a:p>
        </p:txBody>
      </p:sp>
      <p:sp>
        <p:nvSpPr>
          <p:cNvPr id="7169" name="Text Box 1"/>
          <p:cNvSpPr txBox="1">
            <a:spLocks noChangeArrowheads="1"/>
          </p:cNvSpPr>
          <p:nvPr/>
        </p:nvSpPr>
        <p:spPr bwMode="auto">
          <a:xfrm>
            <a:off x="1150938" y="686119"/>
            <a:ext cx="4557712" cy="3427408"/>
          </a:xfrm>
          <a:prstGeom prst="rect">
            <a:avLst/>
          </a:prstGeom>
          <a:solidFill>
            <a:srgbClr val="FFFFFF"/>
          </a:solidFill>
          <a:ln w="9360">
            <a:solidFill>
              <a:srgbClr val="000000"/>
            </a:solidFill>
            <a:miter lim="800000"/>
            <a:headEnd/>
            <a:tailEnd/>
          </a:ln>
          <a:effectLst/>
        </p:spPr>
        <p:txBody>
          <a:bodyPr wrap="none" anchor="ctr">
            <a:prstTxWarp prst="textNoShape">
              <a:avLst/>
            </a:prstTxWarp>
          </a:bodyPr>
          <a:lstStyle/>
          <a:p>
            <a:endParaRPr lang="en-US"/>
          </a:p>
        </p:txBody>
      </p:sp>
      <p:sp>
        <p:nvSpPr>
          <p:cNvPr id="7170" name="Text Box 2"/>
          <p:cNvSpPr txBox="1">
            <a:spLocks noGrp="1" noChangeArrowheads="1"/>
          </p:cNvSpPr>
          <p:nvPr>
            <p:ph type="body"/>
          </p:nvPr>
        </p:nvSpPr>
        <p:spPr bwMode="auto">
          <a:xfrm>
            <a:off x="914401" y="4342764"/>
            <a:ext cx="5026025" cy="4111935"/>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How we have used open source, standard-based API to construct powerful tools.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Dynamic Resource Management: A plus (+)</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A57F12-9B0A-5240-A75B-43F953DDA353}" type="slidenum">
              <a:rPr lang="en-US" sz="1200">
                <a:solidFill>
                  <a:prstClr val="black"/>
                </a:solidFill>
              </a:rPr>
              <a:pPr eaLnBrk="1" hangingPunct="1"/>
              <a:t>74</a:t>
            </a:fld>
            <a:endParaRPr lang="en-US" sz="120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Get slides of Pilot Jobs from Ole</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352EF0-B065-7347-AB8C-9F36DAFA4429}" type="slidenum">
              <a:rPr lang="en-US" sz="1200">
                <a:solidFill>
                  <a:prstClr val="black"/>
                </a:solidFill>
              </a:rPr>
              <a:pPr eaLnBrk="1" hangingPunct="1"/>
              <a:t>76</a:t>
            </a:fld>
            <a:endParaRPr lang="en-US" sz="120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8C2998-C964-914F-8608-3C28F5D6EED0}" type="slidenum">
              <a:rPr lang="en-US" sz="1200">
                <a:solidFill>
                  <a:prstClr val="black"/>
                </a:solidFill>
              </a:rPr>
              <a:pPr eaLnBrk="1" hangingPunct="1"/>
              <a:t>77</a:t>
            </a:fld>
            <a:endParaRPr lang="en-US" sz="120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lvl="2" indent="-457200"/>
            <a:r>
              <a:rPr lang="en-US" sz="2000">
                <a:latin typeface="Calibri" charset="0"/>
                <a:ea typeface="ＭＳ Ｐゴシック" charset="0"/>
              </a:rPr>
              <a:t>1a	Everyone should write their own PJ just because they can! </a:t>
            </a:r>
          </a:p>
          <a:p>
            <a:pPr marL="457200" lvl="2" indent="-457200"/>
            <a:r>
              <a:rPr lang="en-US" sz="2000">
                <a:latin typeface="Calibri" charset="0"/>
                <a:ea typeface="ＭＳ Ｐゴシック" charset="0"/>
              </a:rPr>
              <a:t>1b	Not to confuse </a:t>
            </a:r>
            <a:r>
              <a:rPr lang="ja-JP" altLang="en-US" sz="2000">
                <a:latin typeface="Calibri" charset="0"/>
                <a:ea typeface="ＭＳ Ｐゴシック" charset="0"/>
              </a:rPr>
              <a:t>“</a:t>
            </a:r>
            <a:r>
              <a:rPr lang="en-US" sz="2000">
                <a:latin typeface="Calibri" charset="0"/>
                <a:ea typeface="ＭＳ Ｐゴシック" charset="0"/>
              </a:rPr>
              <a:t>simple to use</a:t>
            </a:r>
            <a:r>
              <a:rPr lang="ja-JP" altLang="en-US" sz="2000">
                <a:latin typeface="Calibri" charset="0"/>
                <a:ea typeface="ＭＳ Ｐゴシック" charset="0"/>
              </a:rPr>
              <a:t>”</a:t>
            </a:r>
            <a:r>
              <a:rPr lang="en-US" sz="2000">
                <a:latin typeface="Calibri" charset="0"/>
                <a:ea typeface="ＭＳ Ｐゴシック" charset="0"/>
              </a:rPr>
              <a:t> but not necessarily simple to implement for scale</a:t>
            </a:r>
          </a:p>
          <a:p>
            <a:pPr marL="457200" lvl="2" indent="-457200"/>
            <a:endParaRPr lang="en-US" sz="2000">
              <a:latin typeface="Calibri" charset="0"/>
              <a:ea typeface="ＭＳ Ｐゴシック" charset="0"/>
            </a:endParaRPr>
          </a:p>
          <a:p>
            <a:pPr marL="457200" lvl="2" indent="-457200"/>
            <a:r>
              <a:rPr lang="en-US" sz="2000">
                <a:latin typeface="Calibri" charset="0"/>
                <a:ea typeface="ＭＳ Ｐゴシック" charset="0"/>
              </a:rPr>
              <a:t>	Separate deployment issues from runtime (execution) models</a:t>
            </a:r>
          </a:p>
          <a:p>
            <a:pPr marL="457200" lvl="2" indent="-457200"/>
            <a:endParaRPr lang="en-US" sz="2000">
              <a:latin typeface="Calibri" charset="0"/>
              <a:ea typeface="ＭＳ Ｐゴシック" charset="0"/>
            </a:endParaRPr>
          </a:p>
          <a:p>
            <a:endParaRPr lang="en-US">
              <a:latin typeface="Calibri" charset="0"/>
              <a:ea typeface="ＭＳ Ｐゴシック" charset="0"/>
              <a:cs typeface="ＭＳ Ｐゴシック" charset="0"/>
            </a:endParaRP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2F30E-1A5B-C940-8B7A-E2B2B718C5E1}" type="slidenum">
              <a:rPr lang="en-US" sz="1200">
                <a:solidFill>
                  <a:prstClr val="black"/>
                </a:solidFill>
              </a:rPr>
              <a:pPr eaLnBrk="1" hangingPunct="1"/>
              <a:t>78</a:t>
            </a:fld>
            <a:endParaRPr lang="en-US" sz="120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64FC939-06DA-0E4B-82D1-98EF11A9A476}" type="slidenum">
              <a:rPr lang="en-US" sz="1200">
                <a:solidFill>
                  <a:prstClr val="black"/>
                </a:solidFill>
              </a:rPr>
              <a:pPr eaLnBrk="1" hangingPunct="1"/>
              <a:t>81</a:t>
            </a:fld>
            <a:endParaRPr lang="en-US" sz="120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770256F-FACB-CC4B-A3D9-71375CB20943}" type="slidenum">
              <a:rPr lang="en-US" smtClean="0"/>
              <a:pPr/>
              <a:t>26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34"/>
          <p:cNvSpPr>
            <a:spLocks noGrp="1" noChangeArrowheads="1"/>
          </p:cNvSpPr>
          <p:nvPr>
            <p:ph type="sldNum"/>
          </p:nvPr>
        </p:nvSpPr>
        <p:spPr>
          <a:ln/>
        </p:spPr>
        <p:txBody>
          <a:bodyPr/>
          <a:lstStyle/>
          <a:p>
            <a:fld id="{E0BE5F0E-8118-294D-9214-B78BAABA5C6E}" type="slidenum">
              <a:rPr lang="en-GB"/>
              <a:pPr/>
              <a:t>33</a:t>
            </a:fld>
            <a:endParaRPr lang="en-GB"/>
          </a:p>
        </p:txBody>
      </p:sp>
      <p:sp>
        <p:nvSpPr>
          <p:cNvPr id="50177" name="Text Box 1"/>
          <p:cNvSpPr txBox="1">
            <a:spLocks noChangeArrowheads="1"/>
          </p:cNvSpPr>
          <p:nvPr/>
        </p:nvSpPr>
        <p:spPr bwMode="auto">
          <a:xfrm>
            <a:off x="1143000" y="685800"/>
            <a:ext cx="4552950" cy="3429000"/>
          </a:xfrm>
          <a:prstGeom prst="rect">
            <a:avLst/>
          </a:prstGeom>
          <a:solidFill>
            <a:srgbClr val="FFFFFF"/>
          </a:solidFill>
          <a:ln w="9360">
            <a:solidFill>
              <a:srgbClr val="000000"/>
            </a:solidFill>
            <a:miter lim="800000"/>
            <a:headEnd/>
            <a:tailEnd/>
          </a:ln>
          <a:effectLst/>
        </p:spPr>
        <p:txBody>
          <a:bodyPr wrap="none" anchor="ctr">
            <a:prstTxWarp prst="textNoShape">
              <a:avLst/>
            </a:prstTxWarp>
          </a:bodyPr>
          <a:lstStyle/>
          <a:p>
            <a:endParaRPr lang="en-US"/>
          </a:p>
        </p:txBody>
      </p:sp>
      <p:sp>
        <p:nvSpPr>
          <p:cNvPr id="50178" name="Text Box 2"/>
          <p:cNvSpPr txBox="1">
            <a:spLocks noGrp="1" noChangeArrowheads="1"/>
          </p:cNvSpPr>
          <p:nvPr>
            <p:ph type="body"/>
          </p:nvPr>
        </p:nvSpPr>
        <p:spPr bwMode="auto">
          <a:xfrm>
            <a:off x="914400" y="4343400"/>
            <a:ext cx="4986338" cy="4114800"/>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34"/>
          <p:cNvSpPr>
            <a:spLocks noGrp="1" noChangeArrowheads="1"/>
          </p:cNvSpPr>
          <p:nvPr>
            <p:ph type="sldNum"/>
          </p:nvPr>
        </p:nvSpPr>
        <p:spPr>
          <a:ln/>
        </p:spPr>
        <p:txBody>
          <a:bodyPr/>
          <a:lstStyle/>
          <a:p>
            <a:fld id="{93E77746-F2D5-A849-8B55-DB89A208864B}" type="slidenum">
              <a:rPr lang="en-GB"/>
              <a:pPr/>
              <a:t>34</a:t>
            </a:fld>
            <a:endParaRPr lang="en-GB"/>
          </a:p>
        </p:txBody>
      </p:sp>
      <p:sp>
        <p:nvSpPr>
          <p:cNvPr id="51201" name="Text Box 1"/>
          <p:cNvSpPr txBox="1">
            <a:spLocks noChangeArrowheads="1"/>
          </p:cNvSpPr>
          <p:nvPr/>
        </p:nvSpPr>
        <p:spPr bwMode="auto">
          <a:xfrm>
            <a:off x="1143000" y="685800"/>
            <a:ext cx="4552950" cy="3429000"/>
          </a:xfrm>
          <a:prstGeom prst="rect">
            <a:avLst/>
          </a:prstGeom>
          <a:solidFill>
            <a:srgbClr val="FFFFFF"/>
          </a:solidFill>
          <a:ln w="9360">
            <a:solidFill>
              <a:srgbClr val="000000"/>
            </a:solidFill>
            <a:miter lim="800000"/>
            <a:headEnd/>
            <a:tailEnd/>
          </a:ln>
          <a:effectLst/>
        </p:spPr>
        <p:txBody>
          <a:bodyPr wrap="none" anchor="ctr">
            <a:prstTxWarp prst="textNoShape">
              <a:avLst/>
            </a:prstTxWarp>
          </a:bodyPr>
          <a:lstStyle/>
          <a:p>
            <a:endParaRPr lang="en-US"/>
          </a:p>
        </p:txBody>
      </p:sp>
      <p:sp>
        <p:nvSpPr>
          <p:cNvPr id="51202" name="Text Box 2"/>
          <p:cNvSpPr txBox="1">
            <a:spLocks noGrp="1" noChangeArrowheads="1"/>
          </p:cNvSpPr>
          <p:nvPr>
            <p:ph type="body"/>
          </p:nvPr>
        </p:nvSpPr>
        <p:spPr bwMode="auto">
          <a:xfrm>
            <a:off x="914400" y="4343400"/>
            <a:ext cx="4986338" cy="4114800"/>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34"/>
          <p:cNvSpPr>
            <a:spLocks noGrp="1" noChangeArrowheads="1"/>
          </p:cNvSpPr>
          <p:nvPr>
            <p:ph type="sldNum"/>
          </p:nvPr>
        </p:nvSpPr>
        <p:spPr>
          <a:ln/>
        </p:spPr>
        <p:txBody>
          <a:bodyPr/>
          <a:lstStyle/>
          <a:p>
            <a:fld id="{086FC358-27FF-7A4D-8E8F-9AE021F41762}" type="slidenum">
              <a:rPr lang="en-GB"/>
              <a:pPr/>
              <a:t>35</a:t>
            </a:fld>
            <a:endParaRPr lang="en-GB"/>
          </a:p>
        </p:txBody>
      </p:sp>
      <p:sp>
        <p:nvSpPr>
          <p:cNvPr id="54273" name="Text Box 1"/>
          <p:cNvSpPr txBox="1">
            <a:spLocks noChangeArrowheads="1"/>
          </p:cNvSpPr>
          <p:nvPr/>
        </p:nvSpPr>
        <p:spPr bwMode="auto">
          <a:xfrm>
            <a:off x="1143000" y="685800"/>
            <a:ext cx="4552950" cy="3429000"/>
          </a:xfrm>
          <a:prstGeom prst="rect">
            <a:avLst/>
          </a:prstGeom>
          <a:solidFill>
            <a:srgbClr val="FFFFFF"/>
          </a:solidFill>
          <a:ln w="9360">
            <a:solidFill>
              <a:srgbClr val="000000"/>
            </a:solidFill>
            <a:miter lim="800000"/>
            <a:headEnd/>
            <a:tailEnd/>
          </a:ln>
          <a:effectLst/>
        </p:spPr>
        <p:txBody>
          <a:bodyPr wrap="none" anchor="ctr">
            <a:prstTxWarp prst="textNoShape">
              <a:avLst/>
            </a:prstTxWarp>
          </a:bodyPr>
          <a:lstStyle/>
          <a:p>
            <a:endParaRPr lang="en-US"/>
          </a:p>
        </p:txBody>
      </p:sp>
      <p:sp>
        <p:nvSpPr>
          <p:cNvPr id="54274" name="Text Box 2"/>
          <p:cNvSpPr txBox="1">
            <a:spLocks noGrp="1" noChangeArrowheads="1"/>
          </p:cNvSpPr>
          <p:nvPr>
            <p:ph type="body"/>
          </p:nvPr>
        </p:nvSpPr>
        <p:spPr bwMode="auto">
          <a:xfrm>
            <a:off x="914400" y="4343400"/>
            <a:ext cx="4986338" cy="4114800"/>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TeraGrid'06</a:t>
            </a:r>
            <a:endParaRPr lang="en-US"/>
          </a:p>
        </p:txBody>
      </p:sp>
      <p:sp>
        <p:nvSpPr>
          <p:cNvPr id="5" name="Date Placeholder 4"/>
          <p:cNvSpPr>
            <a:spLocks noGrp="1"/>
          </p:cNvSpPr>
          <p:nvPr>
            <p:ph type="dt" idx="11"/>
          </p:nvPr>
        </p:nvSpPr>
        <p:spPr/>
        <p:txBody>
          <a:bodyPr/>
          <a:lstStyle/>
          <a:p>
            <a:pPr>
              <a:defRPr/>
            </a:pPr>
            <a:r>
              <a:rPr lang="en-US" smtClean="0"/>
              <a:t>June 2006</a:t>
            </a:r>
            <a:endParaRPr lang="en-US"/>
          </a:p>
        </p:txBody>
      </p:sp>
      <p:sp>
        <p:nvSpPr>
          <p:cNvPr id="6" name="Footer Placeholder 5"/>
          <p:cNvSpPr>
            <a:spLocks noGrp="1"/>
          </p:cNvSpPr>
          <p:nvPr>
            <p:ph type="ftr" sz="quarter" idx="12"/>
          </p:nvPr>
        </p:nvSpPr>
        <p:spPr/>
        <p:txBody>
          <a:bodyPr/>
          <a:lstStyle/>
          <a:p>
            <a:pPr>
              <a:defRPr/>
            </a:pPr>
            <a:r>
              <a:rPr lang="en-US" smtClean="0"/>
              <a:t>Charlie Catlett (cec@uchicago.edu)</a:t>
            </a:r>
            <a:endParaRPr lang="en-US"/>
          </a:p>
        </p:txBody>
      </p:sp>
      <p:sp>
        <p:nvSpPr>
          <p:cNvPr id="7" name="Slide Number Placeholder 6"/>
          <p:cNvSpPr>
            <a:spLocks noGrp="1"/>
          </p:cNvSpPr>
          <p:nvPr>
            <p:ph type="sldNum" sz="quarter" idx="13"/>
          </p:nvPr>
        </p:nvSpPr>
        <p:spPr/>
        <p:txBody>
          <a:bodyPr/>
          <a:lstStyle/>
          <a:p>
            <a:pPr>
              <a:defRPr/>
            </a:pPr>
            <a:fld id="{89A842EE-8B69-44AB-A993-712E960336A9}" type="slidenum">
              <a:rPr lang="en-US" smtClean="0"/>
              <a:pPr>
                <a:defRPr/>
              </a:pPr>
              <a:t>43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p:spPr>
        <p:txBody>
          <a:bodyPr/>
          <a:lstStyle/>
          <a:p>
            <a:r>
              <a:rPr lang="en-US"/>
              <a:t>TeraGrid'06</a:t>
            </a:r>
          </a:p>
        </p:txBody>
      </p:sp>
      <p:sp>
        <p:nvSpPr>
          <p:cNvPr id="39939" name="Rectangle 3"/>
          <p:cNvSpPr>
            <a:spLocks noGrp="1" noChangeArrowheads="1"/>
          </p:cNvSpPr>
          <p:nvPr>
            <p:ph type="dt" sz="quarter" idx="1"/>
          </p:nvPr>
        </p:nvSpPr>
        <p:spPr>
          <a:noFill/>
        </p:spPr>
        <p:txBody>
          <a:bodyPr/>
          <a:lstStyle/>
          <a:p>
            <a:r>
              <a:rPr lang="en-US"/>
              <a:t>June 2006</a:t>
            </a:r>
          </a:p>
        </p:txBody>
      </p:sp>
      <p:sp>
        <p:nvSpPr>
          <p:cNvPr id="39940" name="Rectangle 6"/>
          <p:cNvSpPr>
            <a:spLocks noGrp="1" noChangeArrowheads="1"/>
          </p:cNvSpPr>
          <p:nvPr>
            <p:ph type="ftr" sz="quarter" idx="4"/>
          </p:nvPr>
        </p:nvSpPr>
        <p:spPr>
          <a:noFill/>
        </p:spPr>
        <p:txBody>
          <a:bodyPr/>
          <a:lstStyle/>
          <a:p>
            <a:r>
              <a:rPr lang="en-US"/>
              <a:t>Charlie Catlett (cec@uchicago.edu)</a:t>
            </a:r>
          </a:p>
        </p:txBody>
      </p:sp>
      <p:sp>
        <p:nvSpPr>
          <p:cNvPr id="39941" name="Rectangle 7"/>
          <p:cNvSpPr>
            <a:spLocks noGrp="1" noChangeArrowheads="1"/>
          </p:cNvSpPr>
          <p:nvPr>
            <p:ph type="sldNum" sz="quarter" idx="5"/>
          </p:nvPr>
        </p:nvSpPr>
        <p:spPr>
          <a:noFill/>
        </p:spPr>
        <p:txBody>
          <a:bodyPr/>
          <a:lstStyle/>
          <a:p>
            <a:fld id="{F745BDB2-1F51-4047-8110-0E2F7AAAB159}" type="slidenum">
              <a:rPr lang="en-US"/>
              <a:pPr/>
              <a:t>44</a:t>
            </a:fld>
            <a:endParaRPr lang="en-US"/>
          </a:p>
        </p:txBody>
      </p:sp>
      <p:sp>
        <p:nvSpPr>
          <p:cNvPr id="39942" name="Rectangle 2"/>
          <p:cNvSpPr>
            <a:spLocks noGrp="1" noRot="1" noChangeAspect="1" noChangeArrowheads="1" noTextEdit="1"/>
          </p:cNvSpPr>
          <p:nvPr>
            <p:ph type="sldImg"/>
          </p:nvPr>
        </p:nvSpPr>
        <p:spPr>
          <a:solidFill>
            <a:srgbClr val="FFFFFF"/>
          </a:solidFill>
          <a:ln/>
        </p:spPr>
      </p:sp>
      <p:sp>
        <p:nvSpPr>
          <p:cNvPr id="3994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p:spPr>
        <p:txBody>
          <a:bodyPr/>
          <a:lstStyle/>
          <a:p>
            <a:r>
              <a:rPr lang="en-US"/>
              <a:t>TeraGrid'06</a:t>
            </a:r>
          </a:p>
        </p:txBody>
      </p:sp>
      <p:sp>
        <p:nvSpPr>
          <p:cNvPr id="41987" name="Rectangle 3"/>
          <p:cNvSpPr>
            <a:spLocks noGrp="1" noChangeArrowheads="1"/>
          </p:cNvSpPr>
          <p:nvPr>
            <p:ph type="dt" sz="quarter" idx="1"/>
          </p:nvPr>
        </p:nvSpPr>
        <p:spPr>
          <a:noFill/>
        </p:spPr>
        <p:txBody>
          <a:bodyPr/>
          <a:lstStyle/>
          <a:p>
            <a:r>
              <a:rPr lang="en-US"/>
              <a:t>June 2006</a:t>
            </a:r>
          </a:p>
        </p:txBody>
      </p:sp>
      <p:sp>
        <p:nvSpPr>
          <p:cNvPr id="41988" name="Rectangle 6"/>
          <p:cNvSpPr>
            <a:spLocks noGrp="1" noChangeArrowheads="1"/>
          </p:cNvSpPr>
          <p:nvPr>
            <p:ph type="ftr" sz="quarter" idx="4"/>
          </p:nvPr>
        </p:nvSpPr>
        <p:spPr>
          <a:noFill/>
        </p:spPr>
        <p:txBody>
          <a:bodyPr/>
          <a:lstStyle/>
          <a:p>
            <a:r>
              <a:rPr lang="en-US"/>
              <a:t>Charlie Catlett (cec@uchicago.edu)</a:t>
            </a:r>
          </a:p>
        </p:txBody>
      </p:sp>
      <p:sp>
        <p:nvSpPr>
          <p:cNvPr id="41989" name="Rectangle 7"/>
          <p:cNvSpPr>
            <a:spLocks noGrp="1" noChangeArrowheads="1"/>
          </p:cNvSpPr>
          <p:nvPr>
            <p:ph type="sldNum" sz="quarter" idx="5"/>
          </p:nvPr>
        </p:nvSpPr>
        <p:spPr>
          <a:noFill/>
        </p:spPr>
        <p:txBody>
          <a:bodyPr/>
          <a:lstStyle/>
          <a:p>
            <a:fld id="{6EBC9A37-8FF2-464B-AF80-C55C5A358F3C}" type="slidenum">
              <a:rPr lang="en-US"/>
              <a:pPr/>
              <a:t>45</a:t>
            </a:fld>
            <a:endParaRPr lang="en-US"/>
          </a:p>
        </p:txBody>
      </p:sp>
      <p:sp>
        <p:nvSpPr>
          <p:cNvPr id="41990" name="Rectangle 2"/>
          <p:cNvSpPr>
            <a:spLocks noGrp="1" noRot="1" noChangeAspect="1" noChangeArrowheads="1" noTextEdit="1"/>
          </p:cNvSpPr>
          <p:nvPr>
            <p:ph type="sldImg"/>
          </p:nvPr>
        </p:nvSpPr>
        <p:spPr>
          <a:solidFill>
            <a:srgbClr val="FFFFFF"/>
          </a:solidFill>
          <a:ln/>
        </p:spPr>
      </p:sp>
      <p:sp>
        <p:nvSpPr>
          <p:cNvPr id="4199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tiff"/><Relationship Id="rId5" Type="http://schemas.openxmlformats.org/officeDocument/2006/relationships/image" Target="../media/image5.jpeg"/><Relationship Id="rId6" Type="http://schemas.openxmlformats.org/officeDocument/2006/relationships/image" Target="../media/image6.gif"/><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30622"/>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369069"/>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CSC 7700: Scientific Computing</a:t>
            </a:r>
            <a:endParaRPr lang="en-US"/>
          </a:p>
        </p:txBody>
      </p:sp>
      <p:sp>
        <p:nvSpPr>
          <p:cNvPr id="6" name="Slide Number Placeholder 5"/>
          <p:cNvSpPr>
            <a:spLocks noGrp="1"/>
          </p:cNvSpPr>
          <p:nvPr>
            <p:ph type="sldNum" sz="quarter" idx="12"/>
          </p:nvPr>
        </p:nvSpPr>
        <p:spPr/>
        <p:txBody>
          <a:bodyPr/>
          <a:lstStyle/>
          <a:p>
            <a:fld id="{DC876957-0BCA-CA4F-B18A-1C61852BAA2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CSC 7700: Scientific Computing</a:t>
            </a:r>
            <a:endParaRPr lang="en-US"/>
          </a:p>
        </p:txBody>
      </p:sp>
      <p:sp>
        <p:nvSpPr>
          <p:cNvPr id="6" name="Slide Number Placeholder 5"/>
          <p:cNvSpPr>
            <a:spLocks noGrp="1"/>
          </p:cNvSpPr>
          <p:nvPr>
            <p:ph type="sldNum" sz="quarter" idx="12"/>
          </p:nvPr>
        </p:nvSpPr>
        <p:spPr/>
        <p:txBody>
          <a:bodyPr/>
          <a:lstStyle/>
          <a:p>
            <a:fld id="{DC876957-0BCA-CA4F-B18A-1C61852BAA2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wo Content">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914400"/>
            <a:ext cx="8382000" cy="5211763"/>
          </a:xfrm>
        </p:spPr>
        <p:txBody>
          <a:bodyPr/>
          <a:lstStyle>
            <a:lvl1pPr>
              <a:defRPr lang="en-US" sz="3200" kern="1200" dirty="0" smtClean="0">
                <a:solidFill>
                  <a:srgbClr val="003399"/>
                </a:solidFill>
                <a:latin typeface="+mn-lt"/>
                <a:ea typeface="+mn-ea"/>
                <a:cs typeface="+mn-cs"/>
              </a:defRPr>
            </a:lvl1pPr>
            <a:lvl2pPr>
              <a:defRPr lang="en-US" sz="2800" kern="1200" dirty="0" smtClean="0">
                <a:solidFill>
                  <a:schemeClr val="accent5">
                    <a:lumMod val="75000"/>
                  </a:schemeClr>
                </a:solidFill>
                <a:latin typeface="+mn-lt"/>
                <a:ea typeface="+mn-ea"/>
                <a:cs typeface="+mn-cs"/>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3352800" y="6356350"/>
            <a:ext cx="2895600" cy="365125"/>
          </a:xfrm>
        </p:spPr>
        <p:txBody>
          <a:bodyPr/>
          <a:lstStyle/>
          <a:p>
            <a:r>
              <a:rPr lang="en-US" smtClean="0"/>
              <a:t>Ian.Bird@cern.ch</a:t>
            </a:r>
            <a:endParaRPr lang="en-US" dirty="0"/>
          </a:p>
        </p:txBody>
      </p:sp>
      <p:sp>
        <p:nvSpPr>
          <p:cNvPr id="7" name="Slide Number Placeholder 6"/>
          <p:cNvSpPr>
            <a:spLocks noGrp="1"/>
          </p:cNvSpPr>
          <p:nvPr>
            <p:ph type="sldNum" sz="quarter" idx="12"/>
          </p:nvPr>
        </p:nvSpPr>
        <p:spPr>
          <a:xfrm>
            <a:off x="6781800" y="6356350"/>
            <a:ext cx="2133600" cy="365125"/>
          </a:xfrm>
        </p:spPr>
        <p:txBody>
          <a:bodyPr/>
          <a:lstStyle/>
          <a:p>
            <a:fld id="{8FA168C2-9F18-4032-8801-50E4CEA0EAFB}" type="slidenum">
              <a:rPr lang="en-US" smtClean="0"/>
              <a:pPr/>
              <a:t>‹#›</a:t>
            </a:fld>
            <a:endParaRPr lang="en-US" dirty="0"/>
          </a:p>
        </p:txBody>
      </p:sp>
      <p:sp>
        <p:nvSpPr>
          <p:cNvPr id="8" name="Rectangle 7"/>
          <p:cNvSpPr/>
          <p:nvPr userDrawn="1"/>
        </p:nvSpPr>
        <p:spPr>
          <a:xfrm rot="16200000">
            <a:off x="-3124200" y="3124201"/>
            <a:ext cx="6858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01 nyte - globe encounters.tif"/>
          <p:cNvPicPr>
            <a:picLocks noChangeAspect="1"/>
          </p:cNvPicPr>
          <p:nvPr userDrawn="1"/>
        </p:nvPicPr>
        <p:blipFill>
          <a:blip r:embed="rId2" cstate="screen">
            <a:lum contrast="-10000"/>
          </a:blip>
          <a:srcRect/>
          <a:stretch>
            <a:fillRect/>
          </a:stretch>
        </p:blipFill>
        <p:spPr>
          <a:xfrm>
            <a:off x="7951" y="2057400"/>
            <a:ext cx="601649" cy="914400"/>
          </a:xfrm>
          <a:prstGeom prst="rect">
            <a:avLst/>
          </a:prstGeom>
        </p:spPr>
      </p:pic>
      <p:pic>
        <p:nvPicPr>
          <p:cNvPr id="14" name="Picture 13" descr="stacks_banner.jpg"/>
          <p:cNvPicPr>
            <a:picLocks noChangeAspect="1"/>
          </p:cNvPicPr>
          <p:nvPr userDrawn="1"/>
        </p:nvPicPr>
        <p:blipFill>
          <a:blip r:embed="rId3" cstate="screen"/>
          <a:srcRect/>
          <a:stretch>
            <a:fillRect/>
          </a:stretch>
        </p:blipFill>
        <p:spPr>
          <a:xfrm>
            <a:off x="0" y="0"/>
            <a:ext cx="609600" cy="762000"/>
          </a:xfrm>
          <a:prstGeom prst="rect">
            <a:avLst/>
          </a:prstGeom>
        </p:spPr>
      </p:pic>
      <p:pic>
        <p:nvPicPr>
          <p:cNvPr id="15" name="Picture 14" descr="0804041_30.tif"/>
          <p:cNvPicPr>
            <a:picLocks noChangeAspect="1"/>
          </p:cNvPicPr>
          <p:nvPr userDrawn="1"/>
        </p:nvPicPr>
        <p:blipFill>
          <a:blip r:embed="rId4" cstate="screen"/>
          <a:srcRect/>
          <a:stretch>
            <a:fillRect/>
          </a:stretch>
        </p:blipFill>
        <p:spPr>
          <a:xfrm>
            <a:off x="0" y="1371600"/>
            <a:ext cx="609600" cy="685800"/>
          </a:xfrm>
          <a:prstGeom prst="rect">
            <a:avLst/>
          </a:prstGeom>
        </p:spPr>
      </p:pic>
      <p:pic>
        <p:nvPicPr>
          <p:cNvPr id="16" name="Picture 15" descr="blueinstall.jpg"/>
          <p:cNvPicPr>
            <a:picLocks noChangeAspect="1"/>
          </p:cNvPicPr>
          <p:nvPr userDrawn="1"/>
        </p:nvPicPr>
        <p:blipFill>
          <a:blip r:embed="rId5" cstate="screen"/>
          <a:srcRect/>
          <a:stretch>
            <a:fillRect/>
          </a:stretch>
        </p:blipFill>
        <p:spPr>
          <a:xfrm>
            <a:off x="0" y="762000"/>
            <a:ext cx="609600" cy="609600"/>
          </a:xfrm>
          <a:prstGeom prst="rect">
            <a:avLst/>
          </a:prstGeom>
        </p:spPr>
      </p:pic>
      <p:sp>
        <p:nvSpPr>
          <p:cNvPr id="18" name="Rectangle 17"/>
          <p:cNvSpPr/>
          <p:nvPr userDrawn="1"/>
        </p:nvSpPr>
        <p:spPr>
          <a:xfrm>
            <a:off x="609600" y="0"/>
            <a:ext cx="8534400" cy="762000"/>
          </a:xfrm>
          <a:prstGeom prst="rect">
            <a:avLst/>
          </a:prstGeom>
          <a:solidFill>
            <a:schemeClr val="tx1">
              <a:lumMod val="95000"/>
              <a:lumOff val="5000"/>
            </a:schemeClr>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762000" y="0"/>
            <a:ext cx="7924800" cy="762000"/>
          </a:xfrm>
        </p:spPr>
        <p:txBody>
          <a:bodyPr/>
          <a:lstStyle>
            <a:lvl1pPr>
              <a:defRPr b="1">
                <a:solidFill>
                  <a:schemeClr val="bg1"/>
                </a:solidFill>
                <a:latin typeface="Candara" pitchFamily="34" charset="0"/>
              </a:defRPr>
            </a:lvl1pPr>
          </a:lstStyle>
          <a:p>
            <a:r>
              <a:rPr lang="en-US" smtClean="0"/>
              <a:t>Click to edit Master title style</a:t>
            </a:r>
            <a:endParaRPr lang="en-US" dirty="0"/>
          </a:p>
        </p:txBody>
      </p:sp>
      <p:pic>
        <p:nvPicPr>
          <p:cNvPr id="12" name="Picture 2" descr="http://event.twgrid.org/chep2010/images/logo23.gif"/>
          <p:cNvPicPr>
            <a:picLocks noChangeAspect="1" noChangeArrowheads="1"/>
          </p:cNvPicPr>
          <p:nvPr userDrawn="1"/>
        </p:nvPicPr>
        <p:blipFill>
          <a:blip r:embed="rId6" cstate="screen">
            <a:clrChange>
              <a:clrFrom>
                <a:srgbClr val="FFFFFF"/>
              </a:clrFrom>
              <a:clrTo>
                <a:srgbClr val="FFFFFF">
                  <a:alpha val="0"/>
                </a:srgbClr>
              </a:clrTo>
            </a:clrChange>
          </a:blip>
          <a:srcRect b="39224"/>
          <a:stretch>
            <a:fillRect/>
          </a:stretch>
        </p:blipFill>
        <p:spPr bwMode="auto">
          <a:xfrm>
            <a:off x="1" y="6261100"/>
            <a:ext cx="638203" cy="596900"/>
          </a:xfrm>
          <a:prstGeom prst="rect">
            <a:avLst/>
          </a:prstGeom>
          <a:noFill/>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6425"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4963"/>
            <a:ext cx="8226425" cy="4524375"/>
          </a:xfrm>
        </p:spPr>
        <p:txBody>
          <a:bodyPr rtlCol="0">
            <a:normAutofit/>
          </a:bodyPr>
          <a:lstStyle/>
          <a:p>
            <a:pPr lvl="0"/>
            <a:endParaRPr lang="en-US" noProof="0"/>
          </a:p>
        </p:txBody>
      </p:sp>
      <p:sp>
        <p:nvSpPr>
          <p:cNvPr id="4" name="Date Placeholder 3"/>
          <p:cNvSpPr>
            <a:spLocks noGrp="1"/>
          </p:cNvSpPr>
          <p:nvPr>
            <p:ph type="dt" idx="10"/>
          </p:nvPr>
        </p:nvSpPr>
        <p:spPr>
          <a:xfrm>
            <a:off x="457200" y="6246813"/>
            <a:ext cx="2125663" cy="473075"/>
          </a:xfrm>
        </p:spPr>
        <p:txBody>
          <a:bodyPr/>
          <a:lstStyle>
            <a:lvl1pPr>
              <a:defRPr/>
            </a:lvl1pPr>
          </a:lstStyle>
          <a:p>
            <a:pPr>
              <a:defRPr/>
            </a:pPr>
            <a:fld id="{11877D58-5BD7-E34E-B7E1-4F300EAC83E6}" type="datetime1">
              <a:rPr lang="en-US"/>
              <a:pPr>
                <a:defRPr/>
              </a:pPr>
              <a:t>10/25/13</a:t>
            </a:fld>
            <a:endParaRPr lang="en-GB" smtClean="0"/>
          </a:p>
        </p:txBody>
      </p:sp>
      <p:sp>
        <p:nvSpPr>
          <p:cNvPr id="5" name="Footer Placeholder 4"/>
          <p:cNvSpPr>
            <a:spLocks noGrp="1"/>
          </p:cNvSpPr>
          <p:nvPr>
            <p:ph type="ftr" idx="11"/>
          </p:nvPr>
        </p:nvSpPr>
        <p:spPr>
          <a:xfrm>
            <a:off x="3127375" y="6246813"/>
            <a:ext cx="2895600" cy="473075"/>
          </a:xfrm>
        </p:spPr>
        <p:txBody>
          <a:bodyPr/>
          <a:lstStyle>
            <a:lvl1pPr>
              <a:defRPr/>
            </a:lvl1pPr>
          </a:lstStyle>
          <a:p>
            <a:pPr>
              <a:defRPr/>
            </a:pPr>
            <a:r>
              <a:rPr lang="en-US"/>
              <a:t>http://futuregrid.org</a:t>
            </a:r>
            <a:endParaRPr lang="en-GB" smtClean="0"/>
          </a:p>
        </p:txBody>
      </p:sp>
      <p:sp>
        <p:nvSpPr>
          <p:cNvPr id="6" name="Slide Number Placeholder 5"/>
          <p:cNvSpPr>
            <a:spLocks noGrp="1"/>
          </p:cNvSpPr>
          <p:nvPr>
            <p:ph type="sldNum" idx="12"/>
          </p:nvPr>
        </p:nvSpPr>
        <p:spPr>
          <a:xfrm>
            <a:off x="7016750" y="6384925"/>
            <a:ext cx="2127250" cy="473075"/>
          </a:xfrm>
          <a:solidFill>
            <a:srgbClr val="DEE7F8"/>
          </a:solidFill>
        </p:spPr>
        <p:txBody>
          <a:bodyPr/>
          <a:lstStyle>
            <a:lvl1pPr>
              <a:defRPr/>
            </a:lvl1pPr>
          </a:lstStyle>
          <a:p>
            <a:pPr>
              <a:defRPr/>
            </a:pPr>
            <a:fld id="{B577A634-9762-F341-AC88-17F3458F5079}" type="slidenum">
              <a:rPr lang="en-GB"/>
              <a:pPr>
                <a:defRPr/>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10/25/13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10/25/13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78ADF437-44AD-5540-B29E-B04BFC6B487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0"/>
            <a:ext cx="2895600" cy="365125"/>
          </a:xfrm>
        </p:spPr>
        <p:txBody>
          <a:bodyPr/>
          <a:lstStyle>
            <a:lvl1pPr algn="ctr">
              <a:defRPr/>
            </a:lvl1pPr>
          </a:lstStyle>
          <a:p>
            <a:r>
              <a:rPr lang="en-US" smtClean="0"/>
              <a:t>CSC 7700: Scientific Computing</a:t>
            </a:r>
            <a:endParaRPr lang="en-US" dirty="0"/>
          </a:p>
        </p:txBody>
      </p:sp>
      <p:sp>
        <p:nvSpPr>
          <p:cNvPr id="6" name="Slide Number Placeholder 5"/>
          <p:cNvSpPr>
            <a:spLocks noGrp="1"/>
          </p:cNvSpPr>
          <p:nvPr>
            <p:ph type="sldNum" sz="quarter" idx="12"/>
          </p:nvPr>
        </p:nvSpPr>
        <p:spPr/>
        <p:txBody>
          <a:bodyPr/>
          <a:lstStyle/>
          <a:p>
            <a:fld id="{DC876957-0BCA-CA4F-B18A-1C61852BAA2D}"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CSC 7700: Scientific Computing</a:t>
            </a:r>
            <a:endParaRPr lang="en-US"/>
          </a:p>
        </p:txBody>
      </p:sp>
      <p:sp>
        <p:nvSpPr>
          <p:cNvPr id="6" name="Slide Number Placeholder 5"/>
          <p:cNvSpPr>
            <a:spLocks noGrp="1"/>
          </p:cNvSpPr>
          <p:nvPr>
            <p:ph type="sldNum" sz="quarter" idx="12"/>
          </p:nvPr>
        </p:nvSpPr>
        <p:spPr/>
        <p:txBody>
          <a:bodyPr/>
          <a:lstStyle/>
          <a:p>
            <a:fld id="{DC876957-0BCA-CA4F-B18A-1C61852BAA2D}"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24990"/>
            <a:ext cx="8913813" cy="792651"/>
          </a:xfrm>
          <a:solidFill>
            <a:srgbClr val="424242"/>
          </a:solidFill>
        </p:spPr>
        <p:txBody>
          <a:bodyPr lIns="1097280" anchor="ctr" anchorCtr="0">
            <a:normAutofit/>
          </a:bodyPr>
          <a:lstStyle>
            <a:lvl1pPr>
              <a:defRPr sz="2800">
                <a:solidFill>
                  <a:schemeClr val="bg1">
                    <a:lumMod val="75000"/>
                  </a:schemeClr>
                </a:solidFill>
              </a:defRPr>
            </a:lvl1pPr>
          </a:lstStyle>
          <a:p>
            <a:r>
              <a:rPr lang="en-US" dirty="0" smtClean="0"/>
              <a:t>Click to edit Master title style</a:t>
            </a:r>
            <a:endParaRPr dirty="0"/>
          </a:p>
        </p:txBody>
      </p:sp>
      <p:sp>
        <p:nvSpPr>
          <p:cNvPr id="3" name="Content Placeholder 2"/>
          <p:cNvSpPr>
            <a:spLocks noGrp="1"/>
          </p:cNvSpPr>
          <p:nvPr>
            <p:ph idx="1"/>
          </p:nvPr>
        </p:nvSpPr>
        <p:spPr>
          <a:xfrm>
            <a:off x="1017533" y="2068618"/>
            <a:ext cx="7707367" cy="4197711"/>
          </a:xfrm>
        </p:spPr>
        <p:txBody>
          <a:bodyPr/>
          <a:lstStyle>
            <a:lvl1pPr>
              <a:buClr>
                <a:srgbClr val="8BACBD"/>
              </a:buClr>
              <a:defRPr/>
            </a:lvl1pPr>
            <a:lvl2pPr>
              <a:buClr>
                <a:srgbClr val="B5B5B5"/>
              </a:buClr>
              <a:defRPr/>
            </a:lvl2pPr>
            <a:lvl3pPr>
              <a:buClr>
                <a:srgbClr val="8BACBD"/>
              </a:buClr>
              <a:defRPr/>
            </a:lvl3pPr>
            <a:lvl4pPr>
              <a:buClr>
                <a:srgbClr val="B5B5B5"/>
              </a:buClr>
              <a:defRPr/>
            </a:lvl4pPr>
            <a:lvl5pPr>
              <a:buClr>
                <a:srgbClr val="8BACBD"/>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pic>
        <p:nvPicPr>
          <p:cNvPr id="8" name="Picture 7" descr="SAGA Helvetica Logo.png"/>
          <p:cNvPicPr>
            <a:picLocks noChangeAspect="1"/>
          </p:cNvPicPr>
          <p:nvPr userDrawn="1"/>
        </p:nvPicPr>
        <p:blipFill>
          <a:blip r:embed="rId2"/>
          <a:stretch>
            <a:fillRect/>
          </a:stretch>
        </p:blipFill>
        <p:spPr>
          <a:xfrm>
            <a:off x="904298" y="334440"/>
            <a:ext cx="2282176" cy="558141"/>
          </a:xfrm>
          <a:prstGeom prst="rect">
            <a:avLst/>
          </a:prstGeom>
        </p:spPr>
      </p:pic>
      <p:sp>
        <p:nvSpPr>
          <p:cNvPr id="9" name="Date Placeholder 8"/>
          <p:cNvSpPr>
            <a:spLocks noGrp="1"/>
          </p:cNvSpPr>
          <p:nvPr>
            <p:ph type="dt" sz="half" idx="10"/>
          </p:nvPr>
        </p:nvSpPr>
        <p:spPr>
          <a:xfrm>
            <a:off x="6580094" y="6492875"/>
            <a:ext cx="2133600" cy="365125"/>
          </a:xfrm>
        </p:spPr>
        <p:txBody>
          <a:bodyPr/>
          <a:lstStyle/>
          <a:p>
            <a:fld id="{BC26097E-015C-3B4D-86C1-CD2AD30F0B81}" type="datetime1">
              <a:rPr lang="en-US" smtClean="0"/>
              <a:pPr/>
              <a:t>10/25/13</a:t>
            </a:fld>
            <a:endParaRPr lang="en-US"/>
          </a:p>
        </p:txBody>
      </p:sp>
      <p:sp>
        <p:nvSpPr>
          <p:cNvPr id="10" name="Slide Number Placeholder 9"/>
          <p:cNvSpPr>
            <a:spLocks noGrp="1"/>
          </p:cNvSpPr>
          <p:nvPr>
            <p:ph type="sldNum" sz="quarter" idx="11"/>
          </p:nvPr>
        </p:nvSpPr>
        <p:spPr/>
        <p:txBody>
          <a:bodyPr/>
          <a:lstStyle/>
          <a:p>
            <a:fld id="{DF7665AF-92BA-E649-941D-268879B3EA81}" type="slidenum">
              <a:rPr lang="en-US" smtClean="0"/>
              <a:pPr/>
              <a:t>‹#›</a:t>
            </a:fld>
            <a:endParaRPr lang="en-US"/>
          </a:p>
        </p:txBody>
      </p:sp>
      <p:sp>
        <p:nvSpPr>
          <p:cNvPr id="11" name="Footer Placeholder 10"/>
          <p:cNvSpPr>
            <a:spLocks noGrp="1"/>
          </p:cNvSpPr>
          <p:nvPr>
            <p:ph type="ftr" sz="quarter" idx="12"/>
          </p:nvPr>
        </p:nvSpPr>
        <p:spPr>
          <a:xfrm>
            <a:off x="1120588" y="6492875"/>
            <a:ext cx="2895600" cy="365125"/>
          </a:xfrm>
        </p:spPr>
        <p:txBody>
          <a:bodyPr/>
          <a:lstStyle/>
          <a:p>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endParaRPr lang="en-US"/>
          </a:p>
        </p:txBody>
      </p:sp>
      <p:sp>
        <p:nvSpPr>
          <p:cNvPr id="5" name="Rectangle 6"/>
          <p:cNvSpPr>
            <a:spLocks noGrp="1" noChangeArrowheads="1"/>
          </p:cNvSpPr>
          <p:nvPr>
            <p:ph type="ftr" sz="quarter" idx="11"/>
          </p:nvPr>
        </p:nvSpPr>
        <p:spPr>
          <a:ln/>
        </p:spPr>
        <p:txBody>
          <a:bodyPr/>
          <a:lstStyle>
            <a:lvl1pPr>
              <a:defRPr/>
            </a:lvl1pPr>
          </a:lstStyle>
          <a:p>
            <a:endParaRPr lang="en-US"/>
          </a:p>
        </p:txBody>
      </p:sp>
      <p:sp>
        <p:nvSpPr>
          <p:cNvPr id="6" name="Rectangle 7"/>
          <p:cNvSpPr>
            <a:spLocks noGrp="1" noChangeArrowheads="1"/>
          </p:cNvSpPr>
          <p:nvPr>
            <p:ph type="sldNum" sz="quarter" idx="12"/>
          </p:nvPr>
        </p:nvSpPr>
        <p:spPr>
          <a:ln/>
        </p:spPr>
        <p:txBody>
          <a:bodyPr/>
          <a:lstStyle>
            <a:lvl1pPr>
              <a:defRPr/>
            </a:lvl1pPr>
          </a:lstStyle>
          <a:p>
            <a:fld id="{5A019109-6885-4DAE-A38A-A5224A087317}" type="slidenum">
              <a:rPr lang="en-US"/>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marL="225425" indent="-225425">
              <a:defRPr sz="2400">
                <a:solidFill>
                  <a:srgbClr val="004080"/>
                </a:solidFill>
              </a:defRPr>
            </a:lvl1pPr>
            <a:lvl2pPr marL="457200" indent="-228600">
              <a:defRPr sz="2000"/>
            </a:lvl2pPr>
            <a:lvl3pPr marL="685800" indent="-228600">
              <a:defRPr sz="1800"/>
            </a:lvl3pPr>
            <a:lvl4pPr marL="914400" indent="-228600">
              <a:defRPr/>
            </a:lvl4pPr>
            <a:lvl5pPr marL="1143000" indent="-22860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endParaRPr lang="en-US"/>
          </a:p>
        </p:txBody>
      </p:sp>
      <p:sp>
        <p:nvSpPr>
          <p:cNvPr id="5" name="Rectangle 6"/>
          <p:cNvSpPr>
            <a:spLocks noGrp="1" noChangeArrowheads="1"/>
          </p:cNvSpPr>
          <p:nvPr>
            <p:ph type="ftr" sz="quarter" idx="11"/>
          </p:nvPr>
        </p:nvSpPr>
        <p:spPr>
          <a:ln/>
        </p:spPr>
        <p:txBody>
          <a:bodyPr/>
          <a:lstStyle>
            <a:lvl1pPr>
              <a:defRPr/>
            </a:lvl1pPr>
          </a:lstStyle>
          <a:p>
            <a:endParaRPr lang="en-US"/>
          </a:p>
        </p:txBody>
      </p:sp>
      <p:sp>
        <p:nvSpPr>
          <p:cNvPr id="6" name="Rectangle 7"/>
          <p:cNvSpPr>
            <a:spLocks noGrp="1" noChangeArrowheads="1"/>
          </p:cNvSpPr>
          <p:nvPr>
            <p:ph type="sldNum" sz="quarter" idx="12"/>
          </p:nvPr>
        </p:nvSpPr>
        <p:spPr>
          <a:ln/>
        </p:spPr>
        <p:txBody>
          <a:bodyPr/>
          <a:lstStyle>
            <a:lvl1pPr>
              <a:defRPr/>
            </a:lvl1pPr>
          </a:lstStyle>
          <a:p>
            <a:fld id="{C143FE43-DA08-459D-A891-A2E8600F1765}"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066800"/>
            <a:ext cx="4191000" cy="5181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66800"/>
            <a:ext cx="4191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endParaRPr lang="en-US"/>
          </a:p>
        </p:txBody>
      </p:sp>
      <p:sp>
        <p:nvSpPr>
          <p:cNvPr id="6" name="Rectangle 6"/>
          <p:cNvSpPr>
            <a:spLocks noGrp="1" noChangeArrowheads="1"/>
          </p:cNvSpPr>
          <p:nvPr>
            <p:ph type="ftr" sz="quarter" idx="11"/>
          </p:nvPr>
        </p:nvSpPr>
        <p:spPr>
          <a:ln/>
        </p:spPr>
        <p:txBody>
          <a:bodyPr/>
          <a:lstStyle>
            <a:lvl1pPr>
              <a:defRPr/>
            </a:lvl1pPr>
          </a:lstStyle>
          <a:p>
            <a:endParaRPr lang="en-US"/>
          </a:p>
        </p:txBody>
      </p:sp>
      <p:sp>
        <p:nvSpPr>
          <p:cNvPr id="7" name="Rectangle 7"/>
          <p:cNvSpPr>
            <a:spLocks noGrp="1" noChangeArrowheads="1"/>
          </p:cNvSpPr>
          <p:nvPr>
            <p:ph type="sldNum" sz="quarter" idx="12"/>
          </p:nvPr>
        </p:nvSpPr>
        <p:spPr>
          <a:ln/>
        </p:spPr>
        <p:txBody>
          <a:bodyPr/>
          <a:lstStyle>
            <a:lvl1pPr>
              <a:defRPr/>
            </a:lvl1pPr>
          </a:lstStyle>
          <a:p>
            <a:fld id="{B303DB0C-8FB4-4B63-8459-D9D30CB77B21}" type="slidenum">
              <a:rPr lang="en-US"/>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9" descr="NSF_Logo.png"/>
          <p:cNvPicPr>
            <a:picLocks noChangeAspect="1"/>
          </p:cNvPicPr>
          <p:nvPr userDrawn="1"/>
        </p:nvPicPr>
        <p:blipFill>
          <a:blip r:embed="rId2"/>
          <a:srcRect/>
          <a:stretch>
            <a:fillRect/>
          </a:stretch>
        </p:blipFill>
        <p:spPr bwMode="auto">
          <a:xfrm>
            <a:off x="8277225" y="0"/>
            <a:ext cx="819150" cy="82073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2786AD8-25E3-7E46-B8B7-B72DFC31BCFF}" type="datetime1">
              <a:rPr lang="en-US"/>
              <a:pPr>
                <a:defRPr/>
              </a:pPr>
              <a:t>10/25/13</a:t>
            </a:fld>
            <a:endParaRPr lang="en-US" smtClean="0"/>
          </a:p>
        </p:txBody>
      </p:sp>
      <p:sp>
        <p:nvSpPr>
          <p:cNvPr id="6" name="Footer Placeholder 4"/>
          <p:cNvSpPr>
            <a:spLocks noGrp="1"/>
          </p:cNvSpPr>
          <p:nvPr>
            <p:ph type="ftr" sz="quarter" idx="11"/>
          </p:nvPr>
        </p:nvSpPr>
        <p:spPr/>
        <p:txBody>
          <a:bodyPr/>
          <a:lstStyle>
            <a:lvl1pPr>
              <a:defRPr/>
            </a:lvl1pPr>
          </a:lstStyle>
          <a:p>
            <a:pPr>
              <a:defRPr/>
            </a:pPr>
            <a:r>
              <a:rPr lang="en-US"/>
              <a:t>http://futuregrid.org</a:t>
            </a:r>
          </a:p>
        </p:txBody>
      </p:sp>
      <p:sp>
        <p:nvSpPr>
          <p:cNvPr id="7" name="Slide Number Placeholder 5"/>
          <p:cNvSpPr>
            <a:spLocks noGrp="1"/>
          </p:cNvSpPr>
          <p:nvPr>
            <p:ph type="sldNum" sz="quarter" idx="12"/>
          </p:nvPr>
        </p:nvSpPr>
        <p:spPr/>
        <p:txBody>
          <a:bodyPr/>
          <a:lstStyle>
            <a:lvl1pPr>
              <a:defRPr/>
            </a:lvl1pPr>
          </a:lstStyle>
          <a:p>
            <a:pPr>
              <a:defRPr/>
            </a:pPr>
            <a:fld id="{A2B11399-68FB-1849-B4F9-2012A1F75DAC}" type="slidenum">
              <a:rPr lang="en-US"/>
              <a:pPr>
                <a:defRPr/>
              </a:pPr>
              <a:t>‹#›</a:t>
            </a:fld>
            <a:endParaRPr lang="en-US"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9" descr="NSF_Logo.png"/>
          <p:cNvPicPr>
            <a:picLocks noChangeAspect="1"/>
          </p:cNvPicPr>
          <p:nvPr userDrawn="1"/>
        </p:nvPicPr>
        <p:blipFill>
          <a:blip r:embed="rId2"/>
          <a:srcRect/>
          <a:stretch>
            <a:fillRect/>
          </a:stretch>
        </p:blipFill>
        <p:spPr bwMode="auto">
          <a:xfrm>
            <a:off x="8277225" y="0"/>
            <a:ext cx="819150" cy="82073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AE7900C-ADBC-C448-97A7-64636B1C14E7}" type="datetime1">
              <a:rPr lang="en-US"/>
              <a:pPr>
                <a:defRPr/>
              </a:pPr>
              <a:t>10/25/13</a:t>
            </a:fld>
            <a:endParaRPr lang="en-US" smtClean="0"/>
          </a:p>
        </p:txBody>
      </p:sp>
      <p:sp>
        <p:nvSpPr>
          <p:cNvPr id="6" name="Footer Placeholder 4"/>
          <p:cNvSpPr>
            <a:spLocks noGrp="1"/>
          </p:cNvSpPr>
          <p:nvPr>
            <p:ph type="ftr" sz="quarter" idx="11"/>
          </p:nvPr>
        </p:nvSpPr>
        <p:spPr/>
        <p:txBody>
          <a:bodyPr/>
          <a:lstStyle>
            <a:lvl1pPr>
              <a:defRPr/>
            </a:lvl1pPr>
          </a:lstStyle>
          <a:p>
            <a:pPr>
              <a:defRPr/>
            </a:pPr>
            <a:r>
              <a:rPr lang="en-US"/>
              <a:t>http://futuregrid.org</a:t>
            </a:r>
          </a:p>
        </p:txBody>
      </p:sp>
      <p:sp>
        <p:nvSpPr>
          <p:cNvPr id="7" name="Slide Number Placeholder 5"/>
          <p:cNvSpPr>
            <a:spLocks noGrp="1"/>
          </p:cNvSpPr>
          <p:nvPr>
            <p:ph type="sldNum" sz="quarter" idx="12"/>
          </p:nvPr>
        </p:nvSpPr>
        <p:spPr/>
        <p:txBody>
          <a:bodyPr/>
          <a:lstStyle>
            <a:lvl1pPr>
              <a:defRPr/>
            </a:lvl1pPr>
          </a:lstStyle>
          <a:p>
            <a:pPr>
              <a:defRPr/>
            </a:pPr>
            <a:fld id="{12DA9B34-5CF8-664E-AB46-9D682AE0F570}" type="slidenum">
              <a:rPr lang="en-US"/>
              <a:pPr>
                <a:defRPr/>
              </a:pPr>
              <a:t>‹#›</a:t>
            </a:fld>
            <a:endParaRPr lang="en-US" smtClean="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2248403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894EE0A2-2FD2-0147-AC72-B23D0D7BA02E}" type="slidenum">
              <a:rPr lang="en-US"/>
              <a:pPr/>
              <a:t>‹#›</a:t>
            </a:fld>
            <a:endParaRPr lang="en-US"/>
          </a:p>
        </p:txBody>
      </p:sp>
    </p:spTree>
    <p:extLst>
      <p:ext uri="{BB962C8B-B14F-4D97-AF65-F5344CB8AC3E}">
        <p14:creationId xmlns:p14="http://schemas.microsoft.com/office/powerpoint/2010/main" val="926206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E113D5D9-637A-4540-BCC4-055E0320D75F}" type="slidenum">
              <a:rPr lang="en-US"/>
              <a:pPr/>
              <a:t>‹#›</a:t>
            </a:fld>
            <a:endParaRPr lang="en-US"/>
          </a:p>
        </p:txBody>
      </p:sp>
    </p:spTree>
    <p:extLst>
      <p:ext uri="{BB962C8B-B14F-4D97-AF65-F5344CB8AC3E}">
        <p14:creationId xmlns:p14="http://schemas.microsoft.com/office/powerpoint/2010/main" val="1595627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CSC 7700: Scientific Computing</a:t>
            </a:r>
            <a:endParaRPr lang="en-US"/>
          </a:p>
        </p:txBody>
      </p:sp>
      <p:sp>
        <p:nvSpPr>
          <p:cNvPr id="6" name="Slide Number Placeholder 5"/>
          <p:cNvSpPr>
            <a:spLocks noGrp="1"/>
          </p:cNvSpPr>
          <p:nvPr>
            <p:ph type="sldNum" sz="quarter" idx="12"/>
          </p:nvPr>
        </p:nvSpPr>
        <p:spPr/>
        <p:txBody>
          <a:bodyPr/>
          <a:lstStyle/>
          <a:p>
            <a:fld id="{DC876957-0BCA-CA4F-B18A-1C61852BAA2D}"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4770A960-264C-CB4F-A5FF-6F169D63DFDA}" type="slidenum">
              <a:rPr lang="en-US"/>
              <a:pPr/>
              <a:t>‹#›</a:t>
            </a:fld>
            <a:endParaRPr lang="en-US"/>
          </a:p>
        </p:txBody>
      </p:sp>
    </p:spTree>
    <p:extLst>
      <p:ext uri="{BB962C8B-B14F-4D97-AF65-F5344CB8AC3E}">
        <p14:creationId xmlns:p14="http://schemas.microsoft.com/office/powerpoint/2010/main" val="5338421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43AFE5E7-EDBE-044B-B8B8-3A5BC1CCF94A}" type="slidenum">
              <a:rPr lang="en-US"/>
              <a:pPr/>
              <a:t>‹#›</a:t>
            </a:fld>
            <a:endParaRPr lang="en-US"/>
          </a:p>
        </p:txBody>
      </p:sp>
    </p:spTree>
    <p:extLst>
      <p:ext uri="{BB962C8B-B14F-4D97-AF65-F5344CB8AC3E}">
        <p14:creationId xmlns:p14="http://schemas.microsoft.com/office/powerpoint/2010/main" val="4280881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C838875D-1799-7942-A1A2-3B9298D224CE}" type="slidenum">
              <a:rPr lang="en-US"/>
              <a:pPr/>
              <a:t>‹#›</a:t>
            </a:fld>
            <a:endParaRPr lang="en-US"/>
          </a:p>
        </p:txBody>
      </p:sp>
    </p:spTree>
    <p:extLst>
      <p:ext uri="{BB962C8B-B14F-4D97-AF65-F5344CB8AC3E}">
        <p14:creationId xmlns:p14="http://schemas.microsoft.com/office/powerpoint/2010/main" val="10935664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42B00A88-DBDF-E04E-91B6-6E14C08AD6A2}" type="slidenum">
              <a:rPr lang="en-US"/>
              <a:pPr/>
              <a:t>‹#›</a:t>
            </a:fld>
            <a:endParaRPr lang="en-US"/>
          </a:p>
        </p:txBody>
      </p:sp>
    </p:spTree>
    <p:extLst>
      <p:ext uri="{BB962C8B-B14F-4D97-AF65-F5344CB8AC3E}">
        <p14:creationId xmlns:p14="http://schemas.microsoft.com/office/powerpoint/2010/main" val="446325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FD45847F-7C4A-1347-80E5-668245B0E534}" type="slidenum">
              <a:rPr lang="en-US"/>
              <a:pPr/>
              <a:t>‹#›</a:t>
            </a:fld>
            <a:endParaRPr lang="en-US"/>
          </a:p>
        </p:txBody>
      </p:sp>
    </p:spTree>
    <p:extLst>
      <p:ext uri="{BB962C8B-B14F-4D97-AF65-F5344CB8AC3E}">
        <p14:creationId xmlns:p14="http://schemas.microsoft.com/office/powerpoint/2010/main" val="26292052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4649334-9AF2-FB4A-9FBB-CA25097AB3F4}" type="slidenum">
              <a:rPr lang="en-US"/>
              <a:pPr/>
              <a:t>‹#›</a:t>
            </a:fld>
            <a:endParaRPr lang="en-US"/>
          </a:p>
        </p:txBody>
      </p:sp>
    </p:spTree>
    <p:extLst>
      <p:ext uri="{BB962C8B-B14F-4D97-AF65-F5344CB8AC3E}">
        <p14:creationId xmlns:p14="http://schemas.microsoft.com/office/powerpoint/2010/main" val="21709777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ADD5B667-1B7C-5243-8EE6-D22C1FC3F3FD}" type="slidenum">
              <a:rPr lang="en-US"/>
              <a:pPr/>
              <a:t>‹#›</a:t>
            </a:fld>
            <a:endParaRPr lang="en-US"/>
          </a:p>
        </p:txBody>
      </p:sp>
    </p:spTree>
    <p:extLst>
      <p:ext uri="{BB962C8B-B14F-4D97-AF65-F5344CB8AC3E}">
        <p14:creationId xmlns:p14="http://schemas.microsoft.com/office/powerpoint/2010/main" val="32464702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D6E038D-EF32-194F-A80B-B77E3F6B0F9E}" type="slidenum">
              <a:rPr lang="en-US"/>
              <a:pPr/>
              <a:t>‹#›</a:t>
            </a:fld>
            <a:endParaRPr lang="en-US"/>
          </a:p>
        </p:txBody>
      </p:sp>
    </p:spTree>
    <p:extLst>
      <p:ext uri="{BB962C8B-B14F-4D97-AF65-F5344CB8AC3E}">
        <p14:creationId xmlns:p14="http://schemas.microsoft.com/office/powerpoint/2010/main" val="22294050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base">
              <a:spcBef>
                <a:spcPct val="0"/>
              </a:spcBef>
              <a:spcAft>
                <a:spcPct val="0"/>
              </a:spcAft>
            </a:pPr>
            <a:endParaRPr lang="en-US" smtClean="0">
              <a:solidFill>
                <a:srgbClr val="FFFFFF"/>
              </a:solidFill>
              <a:latin typeface="Arial" charset="0"/>
              <a:ea typeface="ＭＳ Ｐゴシック" charset="0"/>
              <a:cs typeface="ＭＳ Ｐゴシック" charset="0"/>
            </a:endParaRPr>
          </a:p>
        </p:txBody>
      </p:sp>
      <p:pic>
        <p:nvPicPr>
          <p:cNvPr id="6" name="Picture 6" descr="uofcicon.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48663" y="107950"/>
            <a:ext cx="6731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152400" y="6467475"/>
            <a:ext cx="533400" cy="27622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fld id="{04D224C6-B2A4-B04A-A703-B46E33C8A3C5}" type="slidenum">
              <a:rPr lang="en-US" sz="1200" smtClean="0">
                <a:solidFill>
                  <a:srgbClr val="F2F2F2"/>
                </a:solidFill>
              </a:rPr>
              <a:pPr defTabSz="914400" eaLnBrk="1" fontAlgn="base" hangingPunct="1">
                <a:spcBef>
                  <a:spcPct val="0"/>
                </a:spcBef>
                <a:spcAft>
                  <a:spcPct val="0"/>
                </a:spcAft>
              </a:pPr>
              <a:t>‹#›</a:t>
            </a:fld>
            <a:endParaRPr lang="en-US" sz="1200" smtClean="0">
              <a:solidFill>
                <a:srgbClr val="F2F2F2"/>
              </a:solidFill>
            </a:endParaRPr>
          </a:p>
        </p:txBody>
      </p:sp>
      <p:sp>
        <p:nvSpPr>
          <p:cNvPr id="8" name="Footer Placeholder 16"/>
          <p:cNvSpPr txBox="1">
            <a:spLocks/>
          </p:cNvSpPr>
          <p:nvPr userDrawn="1"/>
        </p:nvSpPr>
        <p:spPr>
          <a:xfrm>
            <a:off x="685800" y="6477000"/>
            <a:ext cx="3810000" cy="276225"/>
          </a:xfrm>
          <a:prstGeom prst="rect">
            <a:avLst/>
          </a:prstGeom>
          <a:noFill/>
          <a:ln>
            <a:noFill/>
          </a:ln>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37931725" indent="-37474525" defTabSz="4572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200" smtClean="0">
                <a:solidFill>
                  <a:srgbClr val="F2F2F2"/>
                </a:solidFill>
              </a:rPr>
              <a:t>3DPAS review for D3Science – d.katz@ieee.org</a:t>
            </a:r>
          </a:p>
        </p:txBody>
      </p:sp>
      <p:sp>
        <p:nvSpPr>
          <p:cNvPr id="2" name="Title 1"/>
          <p:cNvSpPr>
            <a:spLocks noGrp="1"/>
          </p:cNvSpPr>
          <p:nvPr>
            <p:ph type="ctrTitle"/>
          </p:nvPr>
        </p:nvSpPr>
        <p:spPr>
          <a:xfrm>
            <a:off x="228600" y="1"/>
            <a:ext cx="7772400" cy="838200"/>
          </a:xfrm>
          <a:prstGeom prst="rect">
            <a:avLst/>
          </a:prstGeom>
        </p:spPr>
        <p:txBody>
          <a:bodyPr tIns="91440" bIns="137160">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90822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6356350"/>
            <a:ext cx="2895600" cy="365125"/>
          </a:xfrm>
        </p:spPr>
        <p:txBody>
          <a:bodyPr/>
          <a:lstStyle/>
          <a:p>
            <a:r>
              <a:rPr lang="en-US" smtClean="0"/>
              <a:t>CSC 7700: Scientific Computing</a:t>
            </a:r>
            <a:endParaRPr lang="en-US" dirty="0"/>
          </a:p>
        </p:txBody>
      </p:sp>
      <p:sp>
        <p:nvSpPr>
          <p:cNvPr id="7" name="Slide Number Placeholder 6"/>
          <p:cNvSpPr>
            <a:spLocks noGrp="1"/>
          </p:cNvSpPr>
          <p:nvPr>
            <p:ph type="sldNum" sz="quarter" idx="12"/>
          </p:nvPr>
        </p:nvSpPr>
        <p:spPr/>
        <p:txBody>
          <a:bodyPr/>
          <a:lstStyle/>
          <a:p>
            <a:fld id="{DC876957-0BCA-CA4F-B18A-1C61852BAA2D}" type="slidenum">
              <a:rPr lang="en-US" smtClean="0"/>
              <a:pPr/>
              <a:t>‹#›</a:t>
            </a:fld>
            <a:endParaRPr lang="en-US"/>
          </a:p>
        </p:txBody>
      </p:sp>
      <p:pic>
        <p:nvPicPr>
          <p:cNvPr id="8" name="Picture 7" descr="LSU.jpg"/>
          <p:cNvPicPr>
            <a:picLocks noChangeAspect="1"/>
          </p:cNvPicPr>
          <p:nvPr userDrawn="1"/>
        </p:nvPicPr>
        <p:blipFill>
          <a:blip r:embed="rId2"/>
          <a:stretch>
            <a:fillRect/>
          </a:stretch>
        </p:blipFill>
        <p:spPr>
          <a:xfrm>
            <a:off x="360395" y="6240165"/>
            <a:ext cx="1270000" cy="5461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a:xfrm>
            <a:off x="3124200" y="6356350"/>
            <a:ext cx="2895600" cy="365125"/>
          </a:xfrm>
        </p:spPr>
        <p:txBody>
          <a:bodyPr/>
          <a:lstStyle/>
          <a:p>
            <a:r>
              <a:rPr lang="en-US" smtClean="0"/>
              <a:t>CSC 7700: Scientific Computing</a:t>
            </a:r>
            <a:endParaRPr lang="en-US" dirty="0"/>
          </a:p>
        </p:txBody>
      </p:sp>
      <p:sp>
        <p:nvSpPr>
          <p:cNvPr id="9" name="Slide Number Placeholder 8"/>
          <p:cNvSpPr>
            <a:spLocks noGrp="1"/>
          </p:cNvSpPr>
          <p:nvPr>
            <p:ph type="sldNum" sz="quarter" idx="12"/>
          </p:nvPr>
        </p:nvSpPr>
        <p:spPr/>
        <p:txBody>
          <a:bodyPr/>
          <a:lstStyle/>
          <a:p>
            <a:fld id="{DC876957-0BCA-CA4F-B18A-1C61852BAA2D}" type="slidenum">
              <a:rPr lang="en-US" smtClean="0"/>
              <a:pPr/>
              <a:t>‹#›</a:t>
            </a:fld>
            <a:endParaRPr lang="en-US"/>
          </a:p>
        </p:txBody>
      </p:sp>
      <p:pic>
        <p:nvPicPr>
          <p:cNvPr id="10" name="Picture 9" descr="LSU.jpg"/>
          <p:cNvPicPr>
            <a:picLocks noChangeAspect="1"/>
          </p:cNvPicPr>
          <p:nvPr userDrawn="1"/>
        </p:nvPicPr>
        <p:blipFill>
          <a:blip r:embed="rId2"/>
          <a:stretch>
            <a:fillRect/>
          </a:stretch>
        </p:blipFill>
        <p:spPr>
          <a:xfrm>
            <a:off x="360395" y="6240165"/>
            <a:ext cx="1270000" cy="5461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CSC 7700: Scientific Computing</a:t>
            </a:r>
            <a:endParaRPr lang="en-US"/>
          </a:p>
        </p:txBody>
      </p:sp>
      <p:sp>
        <p:nvSpPr>
          <p:cNvPr id="5" name="Slide Number Placeholder 4"/>
          <p:cNvSpPr>
            <a:spLocks noGrp="1"/>
          </p:cNvSpPr>
          <p:nvPr>
            <p:ph type="sldNum" sz="quarter" idx="12"/>
          </p:nvPr>
        </p:nvSpPr>
        <p:spPr/>
        <p:txBody>
          <a:bodyPr/>
          <a:lstStyle/>
          <a:p>
            <a:fld id="{DC876957-0BCA-CA4F-B18A-1C61852BAA2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CSC 7700: Scientific Computing</a:t>
            </a:r>
            <a:endParaRPr lang="en-US"/>
          </a:p>
        </p:txBody>
      </p:sp>
      <p:sp>
        <p:nvSpPr>
          <p:cNvPr id="4" name="Slide Number Placeholder 3"/>
          <p:cNvSpPr>
            <a:spLocks noGrp="1"/>
          </p:cNvSpPr>
          <p:nvPr>
            <p:ph type="sldNum" sz="quarter" idx="12"/>
          </p:nvPr>
        </p:nvSpPr>
        <p:spPr/>
        <p:txBody>
          <a:bodyPr/>
          <a:lstStyle/>
          <a:p>
            <a:fld id="{DC876957-0BCA-CA4F-B18A-1C61852BAA2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CSC 7700: Scientific Computing</a:t>
            </a:r>
            <a:endParaRPr lang="en-US"/>
          </a:p>
        </p:txBody>
      </p:sp>
      <p:sp>
        <p:nvSpPr>
          <p:cNvPr id="7" name="Slide Number Placeholder 6"/>
          <p:cNvSpPr>
            <a:spLocks noGrp="1"/>
          </p:cNvSpPr>
          <p:nvPr>
            <p:ph type="sldNum" sz="quarter" idx="12"/>
          </p:nvPr>
        </p:nvSpPr>
        <p:spPr/>
        <p:txBody>
          <a:bodyPr/>
          <a:lstStyle/>
          <a:p>
            <a:fld id="{DC876957-0BCA-CA4F-B18A-1C61852BAA2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CSC 7700: Scientific Computing</a:t>
            </a:r>
            <a:endParaRPr lang="en-US"/>
          </a:p>
        </p:txBody>
      </p:sp>
      <p:sp>
        <p:nvSpPr>
          <p:cNvPr id="7" name="Slide Number Placeholder 6"/>
          <p:cNvSpPr>
            <a:spLocks noGrp="1"/>
          </p:cNvSpPr>
          <p:nvPr>
            <p:ph type="sldNum" sz="quarter" idx="12"/>
          </p:nvPr>
        </p:nvSpPr>
        <p:spPr/>
        <p:txBody>
          <a:bodyPr/>
          <a:lstStyle/>
          <a:p>
            <a:fld id="{DC876957-0BCA-CA4F-B18A-1C61852BAA2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theme" Target="../theme/theme4.xml"/><Relationship Id="rId6"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theme" Target="../theme/theme6.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5.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theme" Target="../theme/theme9.xml"/><Relationship Id="rId14" Type="http://schemas.openxmlformats.org/officeDocument/2006/relationships/image" Target="../media/image14.pn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401359"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6764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CSC 7700: Scientific Computing</a:t>
            </a:r>
            <a:endParaRPr lang="en-US"/>
          </a:p>
        </p:txBody>
      </p:sp>
      <p:sp>
        <p:nvSpPr>
          <p:cNvPr id="6" name="Slide Number Placeholder 5"/>
          <p:cNvSpPr>
            <a:spLocks noGrp="1"/>
          </p:cNvSpPr>
          <p:nvPr>
            <p:ph type="sldNum" sz="quarter" idx="4"/>
          </p:nvPr>
        </p:nvSpPr>
        <p:spPr>
          <a:xfrm>
            <a:off x="7956656" y="6356350"/>
            <a:ext cx="7301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76957-0BCA-CA4F-B18A-1C61852BAA2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1" r:id="rId1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4"/>
            <a:ext cx="8029576"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C4AD4EB-88D0-C141-9474-CCD86A78CB94}" type="datetimeFigureOut">
              <a:rPr lang="en-US" smtClean="0"/>
              <a:pPr/>
              <a:t>10/25/13</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marL="0" indent="0" algn="l"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5050" indent="-349250" algn="l" defTabSz="914400"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600" indent="-336550" algn="l" defTabSz="914400"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9" name="Rectangle 65"/>
          <p:cNvSpPr>
            <a:spLocks noGrp="1" noChangeArrowheads="1"/>
          </p:cNvSpPr>
          <p:nvPr>
            <p:ph type="title"/>
          </p:nvPr>
        </p:nvSpPr>
        <p:spPr bwMode="auto">
          <a:xfrm>
            <a:off x="1295400" y="76200"/>
            <a:ext cx="6553200" cy="109061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0" name="Rectangle 66"/>
          <p:cNvSpPr>
            <a:spLocks noGrp="1" noChangeArrowheads="1"/>
          </p:cNvSpPr>
          <p:nvPr>
            <p:ph type="body" idx="1"/>
          </p:nvPr>
        </p:nvSpPr>
        <p:spPr bwMode="auto">
          <a:xfrm>
            <a:off x="304800" y="1447800"/>
            <a:ext cx="84582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45" name="Rectangle 73"/>
          <p:cNvSpPr>
            <a:spLocks noChangeArrowheads="1"/>
          </p:cNvSpPr>
          <p:nvPr userDrawn="1"/>
        </p:nvSpPr>
        <p:spPr bwMode="auto">
          <a:xfrm>
            <a:off x="4073525" y="6629400"/>
            <a:ext cx="996950" cy="246063"/>
          </a:xfrm>
          <a:prstGeom prst="rect">
            <a:avLst/>
          </a:prstGeom>
          <a:noFill/>
          <a:ln w="9525">
            <a:noFill/>
            <a:miter lim="800000"/>
            <a:headEnd/>
            <a:tailEnd/>
          </a:ln>
          <a:effectLst/>
        </p:spPr>
        <p:txBody>
          <a:bodyPr wrap="none">
            <a:prstTxWarp prst="textNoShape">
              <a:avLst/>
            </a:prstTxWarp>
            <a:spAutoFit/>
          </a:bodyPr>
          <a:lstStyle/>
          <a:p>
            <a:pPr algn="ctr" eaLnBrk="0" hangingPunct="0"/>
            <a:r>
              <a:rPr lang="en-US" sz="1000" b="0">
                <a:solidFill>
                  <a:srgbClr val="7F7F7F"/>
                </a:solidFill>
                <a:latin typeface="Arial" charset="0"/>
              </a:rPr>
              <a:t>Daniel S. Katz</a:t>
            </a:r>
          </a:p>
        </p:txBody>
      </p:sp>
    </p:spTree>
  </p:cSld>
  <p:clrMap bg1="lt1" tx1="dk1" bg2="lt2" tx2="dk2" accent1="accent1" accent2="accent2" accent3="accent3" accent4="accent4" accent5="accent5" accent6="accent6" hlink="hlink" folHlink="folHlink"/>
  <p:sldLayoutIdLst>
    <p:sldLayoutId id="2147483665" r:id="rId1"/>
  </p:sldLayoutIdLst>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200">
          <a:solidFill>
            <a:schemeClr val="tx2"/>
          </a:solidFill>
          <a:latin typeface="Arial" charset="0"/>
        </a:defRPr>
      </a:lvl6pPr>
      <a:lvl7pPr marL="914400" algn="ctr" rtl="0" fontAlgn="base">
        <a:spcBef>
          <a:spcPct val="0"/>
        </a:spcBef>
        <a:spcAft>
          <a:spcPct val="0"/>
        </a:spcAft>
        <a:defRPr sz="3200">
          <a:solidFill>
            <a:schemeClr val="tx2"/>
          </a:solidFill>
          <a:latin typeface="Arial" charset="0"/>
        </a:defRPr>
      </a:lvl7pPr>
      <a:lvl8pPr marL="1371600" algn="ctr" rtl="0" fontAlgn="base">
        <a:spcBef>
          <a:spcPct val="0"/>
        </a:spcBef>
        <a:spcAft>
          <a:spcPct val="0"/>
        </a:spcAft>
        <a:defRPr sz="3200">
          <a:solidFill>
            <a:schemeClr val="tx2"/>
          </a:solidFill>
          <a:latin typeface="Arial" charset="0"/>
        </a:defRPr>
      </a:lvl8pPr>
      <a:lvl9pPr marL="1828800" algn="ctr" rtl="0" fontAlgn="base">
        <a:spcBef>
          <a:spcPct val="0"/>
        </a:spcBef>
        <a:spcAft>
          <a:spcPct val="0"/>
        </a:spcAft>
        <a:defRPr sz="3200">
          <a:solidFill>
            <a:schemeClr val="tx2"/>
          </a:solidFill>
          <a:latin typeface="Arial" charset="0"/>
        </a:defRPr>
      </a:lvl9pPr>
    </p:titleStyle>
    <p:bodyStyle>
      <a:lvl1pPr marL="342900" indent="-342900" algn="l" rtl="0" eaLnBrk="0" fontAlgn="base" hangingPunct="0">
        <a:spcBef>
          <a:spcPct val="20000"/>
        </a:spcBef>
        <a:spcAft>
          <a:spcPct val="0"/>
        </a:spcAft>
        <a:buClr>
          <a:srgbClr val="0000FF"/>
        </a:buClr>
        <a:buSzPct val="75000"/>
        <a:buFont typeface="Times New Roman" charset="0"/>
        <a:buChar char="•"/>
        <a:defRPr sz="2800">
          <a:solidFill>
            <a:srgbClr val="0000F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1"/>
        </a:buClr>
        <a:buSzPct val="70000"/>
        <a:buFont typeface="Times New Roman"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hlink"/>
        </a:buClr>
        <a:buFont typeface="Times New Roman" charset="0"/>
        <a:buChar char="•"/>
        <a:defRPr sz="2000">
          <a:solidFill>
            <a:schemeClr val="hlink"/>
          </a:solidFill>
          <a:latin typeface="+mn-lt"/>
          <a:ea typeface="ＭＳ Ｐゴシック" charset="-128"/>
        </a:defRPr>
      </a:lvl3pPr>
      <a:lvl4pPr marL="1600200" indent="-228600" algn="l" rtl="0" eaLnBrk="0" fontAlgn="base" hangingPunct="0">
        <a:spcBef>
          <a:spcPct val="20000"/>
        </a:spcBef>
        <a:spcAft>
          <a:spcPct val="0"/>
        </a:spcAft>
        <a:buClr>
          <a:schemeClr val="tx2"/>
        </a:buClr>
        <a:buFont typeface="Times New Roman" charset="0"/>
        <a:buChar char="•"/>
        <a:defRPr>
          <a:solidFill>
            <a:schemeClr val="tx2"/>
          </a:solidFill>
          <a:latin typeface="+mn-lt"/>
          <a:ea typeface="ＭＳ Ｐゴシック" charset="-128"/>
        </a:defRPr>
      </a:lvl4pPr>
      <a:lvl5pPr marL="2057400" indent="-228600" algn="l" rtl="0" eaLnBrk="0" fontAlgn="base" hangingPunct="0">
        <a:spcBef>
          <a:spcPct val="20000"/>
        </a:spcBef>
        <a:spcAft>
          <a:spcPct val="0"/>
        </a:spcAft>
        <a:buClr>
          <a:schemeClr val="tx1"/>
        </a:buClr>
        <a:buSzPct val="85000"/>
        <a:buChar char="•"/>
        <a:defRPr>
          <a:solidFill>
            <a:schemeClr val="tx1"/>
          </a:solidFill>
          <a:latin typeface="+mn-lt"/>
          <a:ea typeface="ＭＳ Ｐゴシック" charset="-128"/>
        </a:defRPr>
      </a:lvl5pPr>
      <a:lvl6pPr marL="2514600" indent="-228600" algn="l" rtl="0" fontAlgn="base">
        <a:spcBef>
          <a:spcPct val="20000"/>
        </a:spcBef>
        <a:spcAft>
          <a:spcPct val="0"/>
        </a:spcAft>
        <a:buClr>
          <a:schemeClr val="tx1"/>
        </a:buClr>
        <a:buSzPct val="85000"/>
        <a:buChar char="•"/>
        <a:defRPr>
          <a:solidFill>
            <a:schemeClr val="tx1"/>
          </a:solidFill>
          <a:latin typeface="+mn-lt"/>
          <a:ea typeface="ＭＳ Ｐゴシック" charset="-128"/>
        </a:defRPr>
      </a:lvl6pPr>
      <a:lvl7pPr marL="2971800" indent="-228600" algn="l" rtl="0" fontAlgn="base">
        <a:spcBef>
          <a:spcPct val="20000"/>
        </a:spcBef>
        <a:spcAft>
          <a:spcPct val="0"/>
        </a:spcAft>
        <a:buClr>
          <a:schemeClr val="tx1"/>
        </a:buClr>
        <a:buSzPct val="85000"/>
        <a:buChar char="•"/>
        <a:defRPr>
          <a:solidFill>
            <a:schemeClr val="tx1"/>
          </a:solidFill>
          <a:latin typeface="+mn-lt"/>
          <a:ea typeface="ＭＳ Ｐゴシック" charset="-128"/>
        </a:defRPr>
      </a:lvl7pPr>
      <a:lvl8pPr marL="3429000" indent="-228600" algn="l" rtl="0" fontAlgn="base">
        <a:spcBef>
          <a:spcPct val="20000"/>
        </a:spcBef>
        <a:spcAft>
          <a:spcPct val="0"/>
        </a:spcAft>
        <a:buClr>
          <a:schemeClr val="tx1"/>
        </a:buClr>
        <a:buSzPct val="85000"/>
        <a:buChar char="•"/>
        <a:defRPr>
          <a:solidFill>
            <a:schemeClr val="tx1"/>
          </a:solidFill>
          <a:latin typeface="+mn-lt"/>
          <a:ea typeface="ＭＳ Ｐゴシック" charset="-128"/>
        </a:defRPr>
      </a:lvl8pPr>
      <a:lvl9pPr marL="3886200" indent="-228600" algn="l" rtl="0" fontAlgn="base">
        <a:spcBef>
          <a:spcPct val="20000"/>
        </a:spcBef>
        <a:spcAft>
          <a:spcPct val="0"/>
        </a:spcAft>
        <a:buClr>
          <a:schemeClr val="tx1"/>
        </a:buClr>
        <a:buSzPct val="85000"/>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4"/>
            <a:ext cx="8029576"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C4AD4EB-88D0-C141-9474-CCD86A78CB94}" type="datetimeFigureOut">
              <a:rPr lang="en-US" smtClean="0"/>
              <a:pPr/>
              <a:t>10/25/13</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1"/>
          <p:cNvPicPr>
            <a:picLocks noChangeArrowheads="1"/>
          </p:cNvPicPr>
          <p:nvPr userDrawn="1"/>
        </p:nvPicPr>
        <p:blipFill>
          <a:blip r:embed="rId6"/>
          <a:srcRect/>
          <a:stretch>
            <a:fillRect/>
          </a:stretch>
        </p:blipFill>
        <p:spPr bwMode="auto">
          <a:xfrm>
            <a:off x="94958" y="263714"/>
            <a:ext cx="786525" cy="709637"/>
          </a:xfrm>
          <a:prstGeom prst="rect">
            <a:avLst/>
          </a:prstGeom>
          <a:noFill/>
          <a:ln w="12700">
            <a:noFill/>
            <a:miter lim="800000"/>
            <a:headEnd/>
            <a:tailEnd/>
          </a:ln>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ransition xmlns:p14="http://schemas.microsoft.com/office/powerpoint/2010/main" spd="med"/>
  <p:txStyles>
    <p:titleStyle>
      <a:lvl1pPr marL="0" indent="0" algn="l"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5050" indent="-349250" algn="l" defTabSz="914400"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600" indent="-336550" algn="l" defTabSz="914400"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A3476A5E-2ED6-7749-A8C1-D0B1EEEB97E0}" type="datetime1">
              <a:rPr lang="en-US" smtClean="0"/>
              <a:pPr/>
              <a:t>10/25/13</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73" r:id="rId1"/>
  </p:sldLayoutIdLst>
  <p:hf sldNum="0" hdr="0" ftr="0" dt="0"/>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tglogo-side-by-side-blocks"/>
          <p:cNvPicPr>
            <a:picLocks noChangeAspect="1" noChangeArrowheads="1"/>
          </p:cNvPicPr>
          <p:nvPr/>
        </p:nvPicPr>
        <p:blipFill>
          <a:blip r:embed="rId5">
            <a:lum bright="14000" contrast="-20000"/>
          </a:blip>
          <a:srcRect/>
          <a:stretch>
            <a:fillRect/>
          </a:stretch>
        </p:blipFill>
        <p:spPr bwMode="auto">
          <a:xfrm>
            <a:off x="182563" y="269875"/>
            <a:ext cx="8778875" cy="5216525"/>
          </a:xfrm>
          <a:prstGeom prst="rect">
            <a:avLst/>
          </a:prstGeom>
          <a:noFill/>
          <a:ln w="9525">
            <a:noFill/>
            <a:miter lim="800000"/>
            <a:headEnd/>
            <a:tailEnd/>
          </a:ln>
        </p:spPr>
      </p:pic>
      <p:sp>
        <p:nvSpPr>
          <p:cNvPr id="1027" name="Rectangle 3"/>
          <p:cNvSpPr>
            <a:spLocks noGrp="1" noChangeArrowheads="1"/>
          </p:cNvSpPr>
          <p:nvPr>
            <p:ph type="title"/>
          </p:nvPr>
        </p:nvSpPr>
        <p:spPr bwMode="auto">
          <a:xfrm>
            <a:off x="304800" y="0"/>
            <a:ext cx="8534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304800" y="1066800"/>
            <a:ext cx="8534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5"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b="0"/>
            </a:lvl1pPr>
          </a:lstStyle>
          <a:p>
            <a:endParaRPr lang="en-US"/>
          </a:p>
        </p:txBody>
      </p:sp>
      <p:sp>
        <p:nvSpPr>
          <p:cNvPr id="5126" name="Rectangle 6"/>
          <p:cNvSpPr>
            <a:spLocks noGrp="1" noChangeArrowheads="1"/>
          </p:cNvSpPr>
          <p:nvPr>
            <p:ph type="ftr" sz="quarter" idx="3"/>
          </p:nvPr>
        </p:nvSpPr>
        <p:spPr bwMode="auto">
          <a:xfrm>
            <a:off x="2743200" y="63055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53657A"/>
                </a:solidFill>
              </a:defRPr>
            </a:lvl1pPr>
          </a:lstStyle>
          <a:p>
            <a:endParaRPr lang="en-US"/>
          </a:p>
        </p:txBody>
      </p:sp>
      <p:sp>
        <p:nvSpPr>
          <p:cNvPr id="5127" name="Rectangle 7"/>
          <p:cNvSpPr>
            <a:spLocks noGrp="1" noChangeArrowheads="1"/>
          </p:cNvSpPr>
          <p:nvPr>
            <p:ph type="sldNum" sz="quarter" idx="4"/>
          </p:nvPr>
        </p:nvSpPr>
        <p:spPr bwMode="auto">
          <a:xfrm>
            <a:off x="6553200" y="6245225"/>
            <a:ext cx="1295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b="0"/>
            </a:lvl1pPr>
          </a:lstStyle>
          <a:p>
            <a:fld id="{2921D5C5-7626-46C6-9868-EC44F97CA5AE}" type="slidenum">
              <a:rPr lang="en-US"/>
              <a:pPr/>
              <a:t>‹#›</a:t>
            </a:fld>
            <a:endParaRPr lang="en-US"/>
          </a:p>
        </p:txBody>
      </p:sp>
      <p:pic>
        <p:nvPicPr>
          <p:cNvPr id="1032" name="Picture 8" descr="tglogo-small"/>
          <p:cNvPicPr>
            <a:picLocks noChangeAspect="1" noChangeArrowheads="1"/>
          </p:cNvPicPr>
          <p:nvPr/>
        </p:nvPicPr>
        <p:blipFill>
          <a:blip r:embed="rId6"/>
          <a:srcRect/>
          <a:stretch>
            <a:fillRect/>
          </a:stretch>
        </p:blipFill>
        <p:spPr bwMode="auto">
          <a:xfrm>
            <a:off x="8305800" y="5943600"/>
            <a:ext cx="714375" cy="781050"/>
          </a:xfrm>
          <a:prstGeom prst="rect">
            <a:avLst/>
          </a:prstGeom>
          <a:noFill/>
          <a:ln w="9525">
            <a:noFill/>
            <a:miter lim="800000"/>
            <a:headEnd/>
            <a:tailEnd/>
          </a:ln>
        </p:spPr>
      </p:pic>
      <p:pic>
        <p:nvPicPr>
          <p:cNvPr id="1033" name="Picture 9" descr="nsf1.gif"/>
          <p:cNvPicPr>
            <a:picLocks noChangeAspect="1"/>
          </p:cNvPicPr>
          <p:nvPr userDrawn="1"/>
        </p:nvPicPr>
        <p:blipFill>
          <a:blip r:embed="rId7"/>
          <a:srcRect/>
          <a:stretch>
            <a:fillRect/>
          </a:stretch>
        </p:blipFill>
        <p:spPr bwMode="auto">
          <a:xfrm>
            <a:off x="152400" y="5867400"/>
            <a:ext cx="901700" cy="9064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timing>
    <p:tnLst>
      <p:par>
        <p:cTn xmlns:p14="http://schemas.microsoft.com/office/powerpoint/2010/main" id="1" dur="indefinite" restart="never" nodeType="tmRoot"/>
      </p:par>
    </p:tnLst>
  </p:timing>
  <p:txStyles>
    <p:titleStyle>
      <a:lvl1pPr algn="ctr" rtl="0" eaLnBrk="0" fontAlgn="base" hangingPunct="0">
        <a:lnSpc>
          <a:spcPct val="95000"/>
        </a:lnSpc>
        <a:spcBef>
          <a:spcPct val="0"/>
        </a:spcBef>
        <a:spcAft>
          <a:spcPct val="0"/>
        </a:spcAft>
        <a:defRPr sz="3200" b="1">
          <a:solidFill>
            <a:srgbClr val="53657A"/>
          </a:solidFill>
          <a:latin typeface="+mj-lt"/>
          <a:ea typeface="ＭＳ Ｐゴシック" pitchFamily="49" charset="-128"/>
          <a:cs typeface="ＭＳ Ｐゴシック" pitchFamily="49" charset="-128"/>
        </a:defRPr>
      </a:lvl1pPr>
      <a:lvl2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2pPr>
      <a:lvl3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3pPr>
      <a:lvl4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4pPr>
      <a:lvl5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5pPr>
      <a:lvl6pPr marL="457200" algn="ctr" rtl="0" fontAlgn="base">
        <a:lnSpc>
          <a:spcPct val="95000"/>
        </a:lnSpc>
        <a:spcBef>
          <a:spcPct val="0"/>
        </a:spcBef>
        <a:spcAft>
          <a:spcPct val="0"/>
        </a:spcAft>
        <a:defRPr sz="3200" b="1">
          <a:solidFill>
            <a:srgbClr val="53657A"/>
          </a:solidFill>
          <a:latin typeface="Verdana" pitchFamily="34" charset="0"/>
        </a:defRPr>
      </a:lvl6pPr>
      <a:lvl7pPr marL="914400" algn="ctr" rtl="0" fontAlgn="base">
        <a:lnSpc>
          <a:spcPct val="95000"/>
        </a:lnSpc>
        <a:spcBef>
          <a:spcPct val="0"/>
        </a:spcBef>
        <a:spcAft>
          <a:spcPct val="0"/>
        </a:spcAft>
        <a:defRPr sz="3200" b="1">
          <a:solidFill>
            <a:srgbClr val="53657A"/>
          </a:solidFill>
          <a:latin typeface="Verdana" pitchFamily="34" charset="0"/>
        </a:defRPr>
      </a:lvl7pPr>
      <a:lvl8pPr marL="1371600" algn="ctr" rtl="0" fontAlgn="base">
        <a:lnSpc>
          <a:spcPct val="95000"/>
        </a:lnSpc>
        <a:spcBef>
          <a:spcPct val="0"/>
        </a:spcBef>
        <a:spcAft>
          <a:spcPct val="0"/>
        </a:spcAft>
        <a:defRPr sz="3200" b="1">
          <a:solidFill>
            <a:srgbClr val="53657A"/>
          </a:solidFill>
          <a:latin typeface="Verdana" pitchFamily="34" charset="0"/>
        </a:defRPr>
      </a:lvl8pPr>
      <a:lvl9pPr marL="1828800" algn="ctr" rtl="0" fontAlgn="base">
        <a:lnSpc>
          <a:spcPct val="95000"/>
        </a:lnSpc>
        <a:spcBef>
          <a:spcPct val="0"/>
        </a:spcBef>
        <a:spcAft>
          <a:spcPct val="0"/>
        </a:spcAft>
        <a:defRPr sz="3200" b="1">
          <a:solidFill>
            <a:srgbClr val="53657A"/>
          </a:solidFill>
          <a:latin typeface="Verdana" pitchFamily="34" charset="0"/>
        </a:defRPr>
      </a:lvl9pPr>
    </p:titleStyle>
    <p:bodyStyle>
      <a:lvl1pPr marL="225425" indent="-225425" algn="l" rtl="0" eaLnBrk="0" fontAlgn="base" hangingPunct="0">
        <a:spcBef>
          <a:spcPct val="20000"/>
        </a:spcBef>
        <a:spcAft>
          <a:spcPct val="0"/>
        </a:spcAft>
        <a:buChar char="•"/>
        <a:defRPr sz="2800">
          <a:solidFill>
            <a:srgbClr val="A34751"/>
          </a:solidFill>
          <a:latin typeface="+mn-lt"/>
          <a:ea typeface="ＭＳ Ｐゴシック" pitchFamily="49" charset="-128"/>
          <a:cs typeface="ＭＳ Ｐゴシック" pitchFamily="49" charset="-128"/>
        </a:defRPr>
      </a:lvl1pPr>
      <a:lvl2pPr marL="568325" indent="-228600" algn="l" rtl="0" eaLnBrk="0" fontAlgn="base" hangingPunct="0">
        <a:spcBef>
          <a:spcPct val="20000"/>
        </a:spcBef>
        <a:spcAft>
          <a:spcPct val="0"/>
        </a:spcAft>
        <a:buChar char="–"/>
        <a:defRPr sz="2400">
          <a:solidFill>
            <a:srgbClr val="4D6962"/>
          </a:solidFill>
          <a:latin typeface="+mn-lt"/>
          <a:ea typeface="ＭＳ Ｐゴシック" pitchFamily="49" charset="-128"/>
        </a:defRPr>
      </a:lvl2pPr>
      <a:lvl3pPr marL="914400" indent="-231775" algn="l" rtl="0" eaLnBrk="0" fontAlgn="base" hangingPunct="0">
        <a:spcBef>
          <a:spcPct val="20000"/>
        </a:spcBef>
        <a:spcAft>
          <a:spcPct val="0"/>
        </a:spcAft>
        <a:buChar char="•"/>
        <a:defRPr sz="2000">
          <a:solidFill>
            <a:schemeClr val="accent2"/>
          </a:solidFill>
          <a:latin typeface="+mn-lt"/>
          <a:ea typeface="ＭＳ Ｐゴシック" pitchFamily="49" charset="-128"/>
        </a:defRPr>
      </a:lvl3pPr>
      <a:lvl4pPr marL="1255713" indent="-227013" algn="l" rtl="0" eaLnBrk="0" fontAlgn="base" hangingPunct="0">
        <a:spcBef>
          <a:spcPct val="20000"/>
        </a:spcBef>
        <a:spcAft>
          <a:spcPct val="0"/>
        </a:spcAft>
        <a:buChar char="–"/>
        <a:defRPr sz="2000">
          <a:solidFill>
            <a:schemeClr val="tx1"/>
          </a:solidFill>
          <a:latin typeface="+mn-lt"/>
          <a:ea typeface="ＭＳ Ｐゴシック" pitchFamily="49" charset="-128"/>
        </a:defRPr>
      </a:lvl4pPr>
      <a:lvl5pPr marL="1597025" indent="-227013" algn="l" rtl="0" eaLnBrk="0" fontAlgn="base" hangingPunct="0">
        <a:spcBef>
          <a:spcPct val="20000"/>
        </a:spcBef>
        <a:spcAft>
          <a:spcPct val="0"/>
        </a:spcAft>
        <a:buChar char="»"/>
        <a:defRPr sz="2000">
          <a:solidFill>
            <a:schemeClr val="tx1"/>
          </a:solidFill>
          <a:latin typeface="+mn-lt"/>
          <a:ea typeface="ＭＳ Ｐゴシック" pitchFamily="49" charset="-128"/>
        </a:defRPr>
      </a:lvl5pPr>
      <a:lvl6pPr marL="2054225" indent="-227013" algn="l" rtl="0" fontAlgn="base">
        <a:spcBef>
          <a:spcPct val="20000"/>
        </a:spcBef>
        <a:spcAft>
          <a:spcPct val="0"/>
        </a:spcAft>
        <a:buChar char="»"/>
        <a:defRPr>
          <a:solidFill>
            <a:schemeClr val="tx1"/>
          </a:solidFill>
          <a:latin typeface="+mn-lt"/>
        </a:defRPr>
      </a:lvl6pPr>
      <a:lvl7pPr marL="2511425" indent="-227013" algn="l" rtl="0" fontAlgn="base">
        <a:spcBef>
          <a:spcPct val="20000"/>
        </a:spcBef>
        <a:spcAft>
          <a:spcPct val="0"/>
        </a:spcAft>
        <a:buChar char="»"/>
        <a:defRPr>
          <a:solidFill>
            <a:schemeClr val="tx1"/>
          </a:solidFill>
          <a:latin typeface="+mn-lt"/>
        </a:defRPr>
      </a:lvl7pPr>
      <a:lvl8pPr marL="2968625" indent="-227013" algn="l" rtl="0" fontAlgn="base">
        <a:spcBef>
          <a:spcPct val="20000"/>
        </a:spcBef>
        <a:spcAft>
          <a:spcPct val="0"/>
        </a:spcAft>
        <a:buChar char="»"/>
        <a:defRPr>
          <a:solidFill>
            <a:schemeClr val="tx1"/>
          </a:solidFill>
          <a:latin typeface="+mn-lt"/>
        </a:defRPr>
      </a:lvl8pPr>
      <a:lvl9pPr marL="3425825" indent="-227013"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0" y="0"/>
            <a:ext cx="9144000" cy="1143000"/>
          </a:xfrm>
          <a:prstGeom prst="rect">
            <a:avLst/>
          </a:prstGeom>
          <a:noFill/>
          <a:ln w="9525">
            <a:noFill/>
            <a:miter lim="800000"/>
            <a:headEnd/>
            <a:tailEnd/>
          </a:ln>
          <a:effectLst>
            <a:outerShdw blurRad="63500" dist="38100" dir="2700000" rotWithShape="0">
              <a:srgbClr val="000000">
                <a:alpha val="42999"/>
              </a:srgbClr>
            </a:outerShdw>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43025"/>
            <a:ext cx="8229600" cy="4783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6608023E-B490-334C-A0A4-C725E4AAD68C}" type="datetime1">
              <a:rPr lang="en-US"/>
              <a:pPr>
                <a:defRPr/>
              </a:pPr>
              <a:t>10/25/13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pPr>
              <a:defRPr/>
            </a:pPr>
            <a:r>
              <a:rPr lang="en-US"/>
              <a:t>http://futuregrid.org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4CC3A837-9C96-A64E-9F5C-274C15030416}" type="slidenum">
              <a:rPr lang="en-US"/>
              <a:pPr>
                <a:defRPr/>
              </a:pPr>
              <a:t>‹#›</a:t>
            </a:fld>
            <a:endParaRPr lang="en-US"/>
          </a:p>
        </p:txBody>
      </p:sp>
      <p:pic>
        <p:nvPicPr>
          <p:cNvPr id="1031" name="Picture 9" descr="NSF_Logo.png"/>
          <p:cNvPicPr>
            <a:picLocks noChangeAspect="1"/>
          </p:cNvPicPr>
          <p:nvPr userDrawn="1"/>
        </p:nvPicPr>
        <p:blipFill>
          <a:blip r:embed="rId3"/>
          <a:srcRect/>
          <a:stretch>
            <a:fillRect/>
          </a:stretch>
        </p:blipFill>
        <p:spPr bwMode="auto">
          <a:xfrm>
            <a:off x="8286750" y="0"/>
            <a:ext cx="800100" cy="800100"/>
          </a:xfrm>
          <a:prstGeom prst="rect">
            <a:avLst/>
          </a:prstGeom>
          <a:noFill/>
          <a:ln w="9525">
            <a:noFill/>
            <a:miter lim="800000"/>
            <a:headEnd/>
            <a:tailEnd/>
          </a:ln>
        </p:spPr>
      </p:pic>
      <p:pic>
        <p:nvPicPr>
          <p:cNvPr id="1032" name="Picture 10" descr="pixture_reloaded_logo.png"/>
          <p:cNvPicPr>
            <a:picLocks noChangeAspect="1"/>
          </p:cNvPicPr>
          <p:nvPr userDrawn="1"/>
        </p:nvPicPr>
        <p:blipFill>
          <a:blip r:embed="rId4"/>
          <a:srcRect/>
          <a:stretch>
            <a:fillRect/>
          </a:stretch>
        </p:blipFill>
        <p:spPr bwMode="auto">
          <a:xfrm>
            <a:off x="0" y="0"/>
            <a:ext cx="1177925" cy="8001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ctr" defTabSz="457200" rtl="0" eaLnBrk="0" fontAlgn="base" hangingPunct="0">
        <a:spcBef>
          <a:spcPct val="0"/>
        </a:spcBef>
        <a:spcAft>
          <a:spcPct val="0"/>
        </a:spcAft>
        <a:defRPr sz="4400" kern="1200">
          <a:solidFill>
            <a:schemeClr val="tx1"/>
          </a:solidFill>
          <a:effectLst>
            <a:outerShdw blurRad="50800" dist="38100" dir="2700000" algn="tl" rotWithShape="0">
              <a:srgbClr val="000000">
                <a:alpha val="43000"/>
              </a:srgbClr>
            </a:outerShdw>
          </a:effectLst>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defRPr>
      </a:lvl6pPr>
      <a:lvl7pPr marL="914400" algn="ctr" defTabSz="457200" rtl="0" fontAlgn="base">
        <a:spcBef>
          <a:spcPct val="0"/>
        </a:spcBef>
        <a:spcAft>
          <a:spcPct val="0"/>
        </a:spcAft>
        <a:defRPr sz="4400">
          <a:solidFill>
            <a:schemeClr val="tx1"/>
          </a:solidFill>
          <a:latin typeface="Calibri" charset="0"/>
        </a:defRPr>
      </a:lvl7pPr>
      <a:lvl8pPr marL="1371600" algn="ctr" defTabSz="457200" rtl="0" fontAlgn="base">
        <a:spcBef>
          <a:spcPct val="0"/>
        </a:spcBef>
        <a:spcAft>
          <a:spcPct val="0"/>
        </a:spcAft>
        <a:defRPr sz="4400">
          <a:solidFill>
            <a:schemeClr val="tx1"/>
          </a:solidFill>
          <a:latin typeface="Calibri" charset="0"/>
        </a:defRPr>
      </a:lvl8pPr>
      <a:lvl9pPr marL="1828800" algn="ctr" defTabSz="457200" rtl="0" fontAlgn="base">
        <a:spcBef>
          <a:spcPct val="0"/>
        </a:spcBef>
        <a:spcAft>
          <a:spcPct val="0"/>
        </a:spcAft>
        <a:defRPr sz="4400">
          <a:solidFill>
            <a:schemeClr val="tx1"/>
          </a:solidFill>
          <a:latin typeface="Calibri"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0" y="0"/>
            <a:ext cx="9144000" cy="1143000"/>
          </a:xfrm>
          <a:prstGeom prst="rect">
            <a:avLst/>
          </a:prstGeom>
          <a:noFill/>
          <a:ln w="9525">
            <a:noFill/>
            <a:miter lim="800000"/>
            <a:headEnd/>
            <a:tailEnd/>
          </a:ln>
          <a:effectLst>
            <a:outerShdw blurRad="63500" dist="38100" dir="2700000" rotWithShape="0">
              <a:srgbClr val="000000">
                <a:alpha val="42999"/>
              </a:srgbClr>
            </a:outerShdw>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43025"/>
            <a:ext cx="8229600" cy="4783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C8096F20-ECE0-1341-93C3-A868C411DB0E}" type="datetime1">
              <a:rPr lang="en-US"/>
              <a:pPr>
                <a:defRPr/>
              </a:pPr>
              <a:t>10/25/13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pPr>
              <a:defRPr/>
            </a:pPr>
            <a:r>
              <a:rPr lang="en-US"/>
              <a:t>http://futuregrid.org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1A584471-C0A6-E542-BA83-1E3444EAC77E}" type="slidenum">
              <a:rPr lang="en-US"/>
              <a:pPr>
                <a:defRPr/>
              </a:pPr>
              <a:t>‹#›</a:t>
            </a:fld>
            <a:endParaRPr lang="en-US"/>
          </a:p>
        </p:txBody>
      </p:sp>
      <p:pic>
        <p:nvPicPr>
          <p:cNvPr id="1031" name="Picture 9" descr="NSF_Logo.png"/>
          <p:cNvPicPr>
            <a:picLocks noChangeAspect="1"/>
          </p:cNvPicPr>
          <p:nvPr userDrawn="1"/>
        </p:nvPicPr>
        <p:blipFill>
          <a:blip r:embed="rId3"/>
          <a:srcRect/>
          <a:stretch>
            <a:fillRect/>
          </a:stretch>
        </p:blipFill>
        <p:spPr bwMode="auto">
          <a:xfrm>
            <a:off x="8286750" y="0"/>
            <a:ext cx="800100" cy="800100"/>
          </a:xfrm>
          <a:prstGeom prst="rect">
            <a:avLst/>
          </a:prstGeom>
          <a:noFill/>
          <a:ln w="9525">
            <a:noFill/>
            <a:miter lim="800000"/>
            <a:headEnd/>
            <a:tailEnd/>
          </a:ln>
        </p:spPr>
      </p:pic>
      <p:pic>
        <p:nvPicPr>
          <p:cNvPr id="1032" name="Picture 10" descr="pixture_reloaded_logo.png"/>
          <p:cNvPicPr>
            <a:picLocks noChangeAspect="1"/>
          </p:cNvPicPr>
          <p:nvPr userDrawn="1"/>
        </p:nvPicPr>
        <p:blipFill>
          <a:blip r:embed="rId4"/>
          <a:srcRect/>
          <a:stretch>
            <a:fillRect/>
          </a:stretch>
        </p:blipFill>
        <p:spPr bwMode="auto">
          <a:xfrm>
            <a:off x="0" y="0"/>
            <a:ext cx="1177925" cy="8001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3" r:id="rId1"/>
  </p:sldLayoutIdLst>
  <p:hf hdr="0" ftr="0" dt="0"/>
  <p:txStyles>
    <p:titleStyle>
      <a:lvl1pPr algn="ctr" defTabSz="457200" rtl="0" eaLnBrk="0" fontAlgn="base" hangingPunct="0">
        <a:spcBef>
          <a:spcPct val="0"/>
        </a:spcBef>
        <a:spcAft>
          <a:spcPct val="0"/>
        </a:spcAft>
        <a:defRPr sz="4400" kern="1200">
          <a:solidFill>
            <a:schemeClr val="tx1"/>
          </a:solidFill>
          <a:effectLst>
            <a:outerShdw blurRad="50800" dist="38100" dir="2700000" algn="tl" rotWithShape="0">
              <a:srgbClr val="000000">
                <a:alpha val="43000"/>
              </a:srgbClr>
            </a:outerShdw>
          </a:effectLst>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defRPr>
      </a:lvl6pPr>
      <a:lvl7pPr marL="914400" algn="ctr" defTabSz="457200" rtl="0" fontAlgn="base">
        <a:spcBef>
          <a:spcPct val="0"/>
        </a:spcBef>
        <a:spcAft>
          <a:spcPct val="0"/>
        </a:spcAft>
        <a:defRPr sz="4400">
          <a:solidFill>
            <a:schemeClr val="tx1"/>
          </a:solidFill>
          <a:latin typeface="Calibri" charset="0"/>
        </a:defRPr>
      </a:lvl7pPr>
      <a:lvl8pPr marL="1371600" algn="ctr" defTabSz="457200" rtl="0" fontAlgn="base">
        <a:spcBef>
          <a:spcPct val="0"/>
        </a:spcBef>
        <a:spcAft>
          <a:spcPct val="0"/>
        </a:spcAft>
        <a:defRPr sz="4400">
          <a:solidFill>
            <a:schemeClr val="tx1"/>
          </a:solidFill>
          <a:latin typeface="Calibri" charset="0"/>
        </a:defRPr>
      </a:lvl8pPr>
      <a:lvl9pPr marL="1828800" algn="ctr" defTabSz="457200" rtl="0" fontAlgn="base">
        <a:spcBef>
          <a:spcPct val="0"/>
        </a:spcBef>
        <a:spcAft>
          <a:spcPct val="0"/>
        </a:spcAft>
        <a:defRPr sz="4400">
          <a:solidFill>
            <a:schemeClr val="tx1"/>
          </a:solidFill>
          <a:latin typeface="Calibri"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609600"/>
            <a:ext cx="8229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5240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5F5F5F"/>
                </a:solidFill>
              </a:defRPr>
            </a:lvl1pPr>
          </a:lstStyle>
          <a:p>
            <a:pPr defTabSz="914400" fontAlgn="base">
              <a:spcBef>
                <a:spcPct val="0"/>
              </a:spcBef>
              <a:spcAft>
                <a:spcPct val="0"/>
              </a:spcAft>
            </a:pPr>
            <a:fld id="{8BFE02D0-1C69-FA46-ABF7-2A91B185F6FC}" type="slidenum">
              <a:rPr lang="en-US" smtClean="0">
                <a:latin typeface="Arial" charset="0"/>
                <a:ea typeface="ＭＳ Ｐゴシック" charset="0"/>
                <a:cs typeface="ＭＳ Ｐゴシック" charset="0"/>
              </a:rPr>
              <a:pPr defTabSz="914400" fontAlgn="base">
                <a:spcBef>
                  <a:spcPct val="0"/>
                </a:spcBef>
                <a:spcAft>
                  <a:spcPct val="0"/>
                </a:spcAft>
              </a:pPr>
              <a:t>‹#›</a:t>
            </a:fld>
            <a:endParaRPr lang="en-US" smtClean="0">
              <a:latin typeface="Arial" charset="0"/>
              <a:ea typeface="ＭＳ Ｐゴシック" charset="0"/>
              <a:cs typeface="ＭＳ Ｐゴシック" charset="0"/>
            </a:endParaRPr>
          </a:p>
        </p:txBody>
      </p:sp>
      <p:pic>
        <p:nvPicPr>
          <p:cNvPr id="1029" name="Picture 5" descr="rutgers.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62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rtl="0" eaLnBrk="0" fontAlgn="base" hangingPunct="0">
        <a:spcBef>
          <a:spcPct val="0"/>
        </a:spcBef>
        <a:spcAft>
          <a:spcPct val="0"/>
        </a:spcAft>
        <a:defRPr sz="30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rgbClr val="5F5F5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0.png"/><Relationship Id="rId3" Type="http://schemas.openxmlformats.org/officeDocument/2006/relationships/image" Target="../media/image8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saga-project/bliss/wiki" TargetMode="External"/><Relationship Id="rId4" Type="http://schemas.openxmlformats.org/officeDocument/2006/relationships/hyperlink" Target="http://saga-project.github.io/saga-python/doc/tutorial/" TargetMode="External"/><Relationship Id="rId1" Type="http://schemas.openxmlformats.org/officeDocument/2006/relationships/slideLayout" Target="../slideLayouts/slideLayout14.xml"/><Relationship Id="rId2" Type="http://schemas.openxmlformats.org/officeDocument/2006/relationships/hyperlink" Target="http://saga-project.org"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saga-project/BigJob/wiki/BigJob-Tutorial" TargetMode="External"/><Relationship Id="rId4" Type="http://schemas.openxmlformats.org/officeDocument/2006/relationships/hyperlink" Target="mailto:bigjob-users@googlegroups.com" TargetMode="External"/><Relationship Id="rId5" Type="http://schemas.openxmlformats.org/officeDocument/2006/relationships/hyperlink" Target="https://github.com/saga-project/tutorials/wiki/XSEDE13" TargetMode="External"/><Relationship Id="rId1" Type="http://schemas.openxmlformats.org/officeDocument/2006/relationships/slideLayout" Target="../slideLayouts/slideLayout14.xml"/><Relationship Id="rId2" Type="http://schemas.openxmlformats.org/officeDocument/2006/relationships/hyperlink" Target="https://github.com/saga-project/BigJob/wiki"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oleObject" Target="../embeddings/oleObject1.bin"/><Relationship Id="rId5" Type="http://schemas.openxmlformats.org/officeDocument/2006/relationships/oleObject" Target="../embeddings/Microsoft_Word_97_-_2004_Document1.doc"/><Relationship Id="rId6" Type="http://schemas.openxmlformats.org/officeDocument/2006/relationships/image" Target="../media/image28.png"/><Relationship Id="rId1" Type="http://schemas.openxmlformats.org/officeDocument/2006/relationships/vmlDrawing" Target="../drawings/vmlDrawing1.vml"/><Relationship Id="rId2"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oleObject" Target="../embeddings/oleObject6.bin"/><Relationship Id="rId13" Type="http://schemas.openxmlformats.org/officeDocument/2006/relationships/image" Target="../media/image37.png"/><Relationship Id="rId14" Type="http://schemas.openxmlformats.org/officeDocument/2006/relationships/oleObject" Target="../embeddings/oleObject7.bin"/><Relationship Id="rId15" Type="http://schemas.openxmlformats.org/officeDocument/2006/relationships/image" Target="../media/image38.png"/><Relationship Id="rId1" Type="http://schemas.openxmlformats.org/officeDocument/2006/relationships/vmlDrawing" Target="../drawings/vmlDrawing2.vml"/><Relationship Id="rId2" Type="http://schemas.openxmlformats.org/officeDocument/2006/relationships/slideLayout" Target="../slideLayouts/slideLayout17.xml"/><Relationship Id="rId3" Type="http://schemas.openxmlformats.org/officeDocument/2006/relationships/notesSlide" Target="../notesSlides/notesSlide2.xml"/><Relationship Id="rId4" Type="http://schemas.openxmlformats.org/officeDocument/2006/relationships/oleObject" Target="../embeddings/oleObject2.bin"/><Relationship Id="rId5" Type="http://schemas.openxmlformats.org/officeDocument/2006/relationships/image" Target="../media/image33.png"/><Relationship Id="rId6" Type="http://schemas.openxmlformats.org/officeDocument/2006/relationships/oleObject" Target="../embeddings/oleObject3.bin"/><Relationship Id="rId7" Type="http://schemas.openxmlformats.org/officeDocument/2006/relationships/image" Target="../media/image34.png"/><Relationship Id="rId8" Type="http://schemas.openxmlformats.org/officeDocument/2006/relationships/oleObject" Target="../embeddings/oleObject4.bin"/><Relationship Id="rId9" Type="http://schemas.openxmlformats.org/officeDocument/2006/relationships/image" Target="../media/image35.png"/><Relationship Id="rId10"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1.png"/><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8.xml"/><Relationship Id="rId2"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5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8.bin"/><Relationship Id="rId5" Type="http://schemas.openxmlformats.org/officeDocument/2006/relationships/oleObject" Target="../embeddings/Microsoft_Word_97_-_2004_Document2.doc"/><Relationship Id="rId6" Type="http://schemas.openxmlformats.org/officeDocument/2006/relationships/image" Target="../media/image53.wmf"/><Relationship Id="rId7" Type="http://schemas.openxmlformats.org/officeDocument/2006/relationships/image" Target="../media/image54.png"/><Relationship Id="rId1" Type="http://schemas.openxmlformats.org/officeDocument/2006/relationships/vmlDrawing" Target="../drawings/vmlDrawing3.vml"/><Relationship Id="rId2"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ithub.com/saga-project/radical.wp/raw/master/publications/pdf/dpa-surveypaper_draft.pdf" TargetMode="External"/><Relationship Id="rId3" Type="http://schemas.openxmlformats.org/officeDocument/2006/relationships/hyperlink" Target="http://www.ci.uchicago.edu/research/papers/CI-TR-7-0811"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64.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67.png"/><Relationship Id="rId3"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hyperlink" Target="http://saga-project.or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eg"/><Relationship Id="rId5" Type="http://schemas.openxmlformats.org/officeDocument/2006/relationships/image" Target="../media/image75.png"/><Relationship Id="rId6" Type="http://schemas.openxmlformats.org/officeDocument/2006/relationships/image" Target="../media/image76.jpeg"/><Relationship Id="rId1" Type="http://schemas.openxmlformats.org/officeDocument/2006/relationships/slideLayout" Target="../slideLayouts/slideLayout28.xml"/><Relationship Id="rId2" Type="http://schemas.openxmlformats.org/officeDocument/2006/relationships/image" Target="../media/image7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7.png"/><Relationship Id="rId3" Type="http://schemas.openxmlformats.org/officeDocument/2006/relationships/image" Target="../media/image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jpe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 Type="http://schemas.openxmlformats.org/officeDocument/2006/relationships/slideLayout" Target="../slideLayouts/slideLayout28.xml"/><Relationship Id="rId2"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Module E: </a:t>
            </a:r>
            <a:br>
              <a:rPr lang="en-US" dirty="0" smtClean="0"/>
            </a:br>
            <a:r>
              <a:rPr lang="en-US" dirty="0" smtClean="0"/>
              <a:t>Distributed Scientific Computing</a:t>
            </a:r>
            <a:br>
              <a:rPr lang="en-US" dirty="0" smtClean="0"/>
            </a:br>
            <a:r>
              <a:rPr lang="en-US" dirty="0" smtClean="0"/>
              <a:t/>
            </a:r>
            <a:br>
              <a:rPr lang="en-US" dirty="0" smtClean="0"/>
            </a:br>
            <a:endParaRPr lang="en-US" dirty="0"/>
          </a:p>
        </p:txBody>
      </p:sp>
      <p:sp>
        <p:nvSpPr>
          <p:cNvPr id="3" name="Subtitle 2"/>
          <p:cNvSpPr>
            <a:spLocks noGrp="1"/>
          </p:cNvSpPr>
          <p:nvPr>
            <p:ph type="subTitle" idx="1"/>
          </p:nvPr>
        </p:nvSpPr>
        <p:spPr>
          <a:xfrm>
            <a:off x="890336" y="3021263"/>
            <a:ext cx="7304505" cy="2713563"/>
          </a:xfrm>
        </p:spPr>
        <p:txBody>
          <a:bodyPr>
            <a:normAutofit fontScale="92500"/>
          </a:bodyPr>
          <a:lstStyle/>
          <a:p>
            <a:r>
              <a:rPr lang="en-US" dirty="0" smtClean="0"/>
              <a:t>Lecture E-1 and E-2: Introduction to the Theory and Practice of Distributed Computing</a:t>
            </a:r>
          </a:p>
          <a:p>
            <a:endParaRPr lang="en-US" dirty="0" smtClean="0"/>
          </a:p>
          <a:p>
            <a:r>
              <a:rPr lang="en-US" dirty="0" smtClean="0"/>
              <a:t>Dr Shantenu Jha</a:t>
            </a:r>
          </a:p>
          <a:p>
            <a:r>
              <a:rPr lang="en-US" dirty="0" smtClean="0"/>
              <a:t>http://</a:t>
            </a:r>
            <a:r>
              <a:rPr lang="en-US" dirty="0" err="1" smtClean="0"/>
              <a:t>radical.rutgers.edu</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4158"/>
            <a:ext cx="8229600" cy="1143000"/>
          </a:xfrm>
        </p:spPr>
        <p:txBody>
          <a:bodyPr>
            <a:normAutofit/>
          </a:bodyPr>
          <a:lstStyle/>
          <a:p>
            <a:r>
              <a:rPr lang="en-US" sz="2800" dirty="0" smtClean="0"/>
              <a:t>For </a:t>
            </a:r>
            <a:r>
              <a:rPr lang="en-US" sz="2800" dirty="0" err="1" smtClean="0"/>
              <a:t>realtime</a:t>
            </a:r>
            <a:r>
              <a:rPr lang="en-US" sz="2800" dirty="0" smtClean="0"/>
              <a:t> info:</a:t>
            </a:r>
            <a:br>
              <a:rPr lang="en-US" sz="2800" dirty="0" smtClean="0"/>
            </a:br>
            <a:r>
              <a:rPr lang="en-US" sz="2800" dirty="0" smtClean="0"/>
              <a:t>http://</a:t>
            </a:r>
            <a:r>
              <a:rPr lang="en-US" sz="2800" dirty="0" err="1" smtClean="0"/>
              <a:t>rtm.hep.ph.ic.ac.uk/webstart.php</a:t>
            </a:r>
            <a:endParaRPr lang="en-US" sz="2800" dirty="0"/>
          </a:p>
        </p:txBody>
      </p:sp>
      <p:sp>
        <p:nvSpPr>
          <p:cNvPr id="3" name="Footer Placeholder 2"/>
          <p:cNvSpPr>
            <a:spLocks noGrp="1"/>
          </p:cNvSpPr>
          <p:nvPr>
            <p:ph type="ftr" sz="quarter" idx="11"/>
          </p:nvPr>
        </p:nvSpPr>
        <p:spPr/>
        <p:txBody>
          <a:bodyPr/>
          <a:lstStyle/>
          <a:p>
            <a:r>
              <a:rPr lang="en-US" smtClean="0"/>
              <a:t>CSC 7700: Scientific Computing</a:t>
            </a:r>
            <a:endParaRPr lang="en-US"/>
          </a:p>
        </p:txBody>
      </p:sp>
      <p:sp>
        <p:nvSpPr>
          <p:cNvPr id="4" name="Slide Number Placeholder 3"/>
          <p:cNvSpPr>
            <a:spLocks noGrp="1"/>
          </p:cNvSpPr>
          <p:nvPr>
            <p:ph type="sldNum" sz="quarter" idx="12"/>
          </p:nvPr>
        </p:nvSpPr>
        <p:spPr/>
        <p:txBody>
          <a:bodyPr/>
          <a:lstStyle/>
          <a:p>
            <a:fld id="{DC876957-0BCA-CA4F-B18A-1C61852BAA2D}" type="slidenum">
              <a:rPr lang="en-US" smtClean="0"/>
              <a:pPr/>
              <a:t>10</a:t>
            </a:fld>
            <a:endParaRPr lang="en-US"/>
          </a:p>
        </p:txBody>
      </p:sp>
      <p:pic>
        <p:nvPicPr>
          <p:cNvPr id="5" name="Picture 4" descr="wlcg-rtm.png"/>
          <p:cNvPicPr>
            <a:picLocks noChangeAspect="1"/>
          </p:cNvPicPr>
          <p:nvPr/>
        </p:nvPicPr>
        <p:blipFill>
          <a:blip r:embed="rId2"/>
          <a:stretch>
            <a:fillRect/>
          </a:stretch>
        </p:blipFill>
        <p:spPr>
          <a:xfrm>
            <a:off x="0" y="1240716"/>
            <a:ext cx="9144000" cy="493008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atin typeface="Arial" charset="0"/>
                <a:ea typeface="ＭＳ Ｐゴシック" charset="0"/>
                <a:cs typeface="ＭＳ Ｐゴシック" charset="0"/>
              </a:rPr>
              <a:t>Irregular Synchronization</a:t>
            </a:r>
          </a:p>
        </p:txBody>
      </p:sp>
      <p:pic>
        <p:nvPicPr>
          <p:cNvPr id="69635" name="Content Placeholder 3" descr="exchange1.png"/>
          <p:cNvPicPr>
            <a:picLocks noGrp="1" noChangeAspect="1"/>
          </p:cNvPicPr>
          <p:nvPr>
            <p:ph idx="1"/>
          </p:nvPr>
        </p:nvPicPr>
        <p:blipFill>
          <a:blip r:embed="rId2">
            <a:extLst>
              <a:ext uri="{28A0092B-C50C-407E-A947-70E740481C1C}">
                <a14:useLocalDpi xmlns:a14="http://schemas.microsoft.com/office/drawing/2010/main" val="0"/>
              </a:ext>
            </a:extLst>
          </a:blip>
          <a:srcRect t="-64278" b="-64278"/>
          <a:stretch>
            <a:fillRect/>
          </a:stretch>
        </p:blipFill>
        <p:spPr>
          <a:xfrm>
            <a:off x="342900" y="2794000"/>
            <a:ext cx="8229600" cy="4533900"/>
          </a:xfrm>
        </p:spPr>
      </p:pic>
      <p:pic>
        <p:nvPicPr>
          <p:cNvPr id="69636" name="Picture 4" descr="exchange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74800"/>
            <a:ext cx="7808913"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87192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457200" y="469900"/>
            <a:ext cx="8229600" cy="808038"/>
          </a:xfrm>
        </p:spPr>
        <p:txBody>
          <a:bodyPr/>
          <a:lstStyle/>
          <a:p>
            <a:r>
              <a:rPr lang="en-US">
                <a:latin typeface="Arial" charset="0"/>
                <a:ea typeface="ＭＳ Ｐゴシック" charset="0"/>
                <a:cs typeface="ＭＳ Ｐゴシック" charset="0"/>
              </a:rPr>
              <a:t>References </a:t>
            </a:r>
            <a:endParaRPr lang="en-US" sz="2000">
              <a:latin typeface="Arial" charset="0"/>
              <a:ea typeface="ＭＳ Ｐゴシック" charset="0"/>
              <a:cs typeface="ＭＳ Ｐゴシック" charset="0"/>
            </a:endParaRPr>
          </a:p>
        </p:txBody>
      </p:sp>
      <p:sp>
        <p:nvSpPr>
          <p:cNvPr id="99331" name="Content Placeholder 2"/>
          <p:cNvSpPr>
            <a:spLocks noGrp="1"/>
          </p:cNvSpPr>
          <p:nvPr>
            <p:ph idx="1"/>
          </p:nvPr>
        </p:nvSpPr>
        <p:spPr>
          <a:xfrm>
            <a:off x="457200" y="1219200"/>
            <a:ext cx="8229600" cy="4533900"/>
          </a:xfrm>
        </p:spPr>
        <p:txBody>
          <a:bodyPr/>
          <a:lstStyle/>
          <a:p>
            <a:r>
              <a:rPr lang="en-US" b="1">
                <a:latin typeface="Arial" charset="0"/>
                <a:ea typeface="ＭＳ Ｐゴシック" charset="0"/>
                <a:cs typeface="ＭＳ Ｐゴシック" charset="0"/>
              </a:rPr>
              <a:t>``P*: A Model of Pilot-Abstractions</a:t>
            </a:r>
            <a:r>
              <a:rPr lang="ja-JP" altLang="en-US" b="1">
                <a:latin typeface="Arial" charset="0"/>
                <a:ea typeface="ＭＳ Ｐゴシック" charset="0"/>
                <a:cs typeface="ＭＳ Ｐゴシック" charset="0"/>
              </a:rPr>
              <a:t>”</a:t>
            </a:r>
            <a:r>
              <a:rPr lang="en-US">
                <a:latin typeface="Arial" charset="0"/>
                <a:ea typeface="ＭＳ Ｐゴシック" charset="0"/>
                <a:cs typeface="ＭＳ Ｐゴシック" charset="0"/>
              </a:rPr>
              <a:t>, 8</a:t>
            </a:r>
            <a:r>
              <a:rPr lang="en-US" baseline="30000">
                <a:latin typeface="Arial" charset="0"/>
                <a:ea typeface="ＭＳ Ｐゴシック" charset="0"/>
                <a:cs typeface="ＭＳ Ｐゴシック" charset="0"/>
              </a:rPr>
              <a:t>th</a:t>
            </a:r>
            <a:r>
              <a:rPr lang="en-US">
                <a:latin typeface="Arial" charset="0"/>
                <a:ea typeface="ＭＳ Ｐゴシック" charset="0"/>
                <a:cs typeface="ＭＳ Ｐゴシック" charset="0"/>
              </a:rPr>
              <a:t> IEEE International Conference on e-Science 2012 (DOI: 10.1109/eScience.2012.6404423)</a:t>
            </a:r>
          </a:p>
          <a:p>
            <a:endParaRPr lang="en-US" b="1" i="1">
              <a:latin typeface="Arial" charset="0"/>
              <a:ea typeface="ＭＳ Ｐゴシック" charset="0"/>
              <a:cs typeface="ＭＳ Ｐゴシック" charset="0"/>
            </a:endParaRPr>
          </a:p>
          <a:p>
            <a:r>
              <a:rPr lang="ja-JP" altLang="en-US" b="1" i="1">
                <a:latin typeface="Arial" charset="0"/>
                <a:ea typeface="ＭＳ Ｐゴシック" charset="0"/>
                <a:cs typeface="ＭＳ Ｐゴシック" charset="0"/>
              </a:rPr>
              <a:t>“</a:t>
            </a:r>
            <a:r>
              <a:rPr lang="en-US" b="1">
                <a:latin typeface="Arial" charset="0"/>
                <a:ea typeface="ＭＳ Ｐゴシック" charset="0"/>
                <a:cs typeface="ＭＳ Ｐゴシック" charset="0"/>
              </a:rPr>
              <a:t>Distributed Computing Practice for Large-Scale Science &amp; Engineering Applications</a:t>
            </a:r>
            <a:r>
              <a:rPr lang="ja-JP" altLang="en-US" b="1">
                <a:latin typeface="Arial" charset="0"/>
                <a:ea typeface="ＭＳ Ｐゴシック" charset="0"/>
                <a:cs typeface="ＭＳ Ｐゴシック" charset="0"/>
              </a:rPr>
              <a:t>”</a:t>
            </a:r>
            <a:r>
              <a:rPr lang="en-US" b="1" i="1">
                <a:latin typeface="Arial" charset="0"/>
                <a:ea typeface="ＭＳ Ｐゴシック" charset="0"/>
                <a:cs typeface="ＭＳ Ｐゴシック" charset="0"/>
              </a:rPr>
              <a:t> </a:t>
            </a:r>
            <a:r>
              <a:rPr lang="en-US">
                <a:latin typeface="Arial" charset="0"/>
                <a:ea typeface="ＭＳ Ｐゴシック" charset="0"/>
                <a:cs typeface="ＭＳ Ｐゴシック" charset="0"/>
              </a:rPr>
              <a:t>Computing and Concurrency: Practice and Experience, 2012 (DOI: 10.1002/cpe.2897)</a:t>
            </a:r>
          </a:p>
          <a:p>
            <a:endParaRPr lang="en-US" b="1">
              <a:latin typeface="Arial" charset="0"/>
              <a:ea typeface="ＭＳ Ｐゴシック" charset="0"/>
              <a:cs typeface="ＭＳ Ｐゴシック" charset="0"/>
            </a:endParaRPr>
          </a:p>
          <a:p>
            <a:r>
              <a:rPr lang="ja-JP" altLang="en-US" b="1">
                <a:latin typeface="Arial" charset="0"/>
                <a:ea typeface="ＭＳ Ｐゴシック" charset="0"/>
                <a:cs typeface="ＭＳ Ｐゴシック" charset="0"/>
              </a:rPr>
              <a:t>“</a:t>
            </a:r>
            <a:r>
              <a:rPr lang="en-US" b="1">
                <a:latin typeface="Arial" charset="0"/>
                <a:ea typeface="ＭＳ Ｐゴシック" charset="0"/>
                <a:cs typeface="ＭＳ Ｐゴシック" charset="0"/>
              </a:rPr>
              <a:t>Pilot-Data: An Abstraction for Distributed Data</a:t>
            </a:r>
            <a:r>
              <a:rPr lang="ja-JP" altLang="en-US" b="1">
                <a:latin typeface="Arial" charset="0"/>
                <a:ea typeface="ＭＳ Ｐゴシック" charset="0"/>
                <a:cs typeface="ＭＳ Ｐゴシック" charset="0"/>
              </a:rPr>
              <a:t>”</a:t>
            </a:r>
            <a:r>
              <a:rPr lang="en-US">
                <a:latin typeface="Arial" charset="0"/>
                <a:ea typeface="ＭＳ Ｐゴシック" charset="0"/>
                <a:cs typeface="ＭＳ Ｐゴシック" charset="0"/>
              </a:rPr>
              <a:t>, </a:t>
            </a:r>
          </a:p>
          <a:p>
            <a:pPr lvl="1">
              <a:buFontTx/>
              <a:buNone/>
            </a:pPr>
            <a:r>
              <a:rPr lang="en-US" sz="2200">
                <a:latin typeface="Arial" charset="0"/>
                <a:ea typeface="ＭＳ Ｐゴシック" charset="0"/>
              </a:rPr>
              <a:t>arXiv:1301.6228</a:t>
            </a:r>
          </a:p>
          <a:p>
            <a:endParaRPr lang="en-US">
              <a:latin typeface="Arial" charset="0"/>
              <a:ea typeface="ＭＳ Ｐゴシック" charset="0"/>
              <a:cs typeface="ＭＳ Ｐゴシック" charset="0"/>
            </a:endParaRPr>
          </a:p>
          <a:p>
            <a:r>
              <a:rPr lang="ja-JP" altLang="en-US" b="1">
                <a:latin typeface="Arial" charset="0"/>
                <a:ea typeface="ＭＳ Ｐゴシック" charset="0"/>
                <a:cs typeface="ＭＳ Ｐゴシック" charset="0"/>
              </a:rPr>
              <a:t>“</a:t>
            </a:r>
            <a:r>
              <a:rPr lang="en-US" b="1">
                <a:latin typeface="Arial" charset="0"/>
                <a:ea typeface="ＭＳ Ｐゴシック" charset="0"/>
                <a:cs typeface="ＭＳ Ｐゴシック" charset="0"/>
              </a:rPr>
              <a:t>Pilot MapReduce</a:t>
            </a:r>
            <a:r>
              <a:rPr lang="ja-JP" altLang="en-US" b="1">
                <a:latin typeface="Arial" charset="0"/>
                <a:ea typeface="ＭＳ Ｐゴシック" charset="0"/>
                <a:cs typeface="ＭＳ Ｐゴシック" charset="0"/>
              </a:rPr>
              <a:t>”</a:t>
            </a:r>
            <a:r>
              <a:rPr lang="en-US" b="1">
                <a:latin typeface="Arial" charset="0"/>
                <a:ea typeface="ＭＳ Ｐゴシック" charset="0"/>
                <a:cs typeface="ＭＳ Ｐゴシック" charset="0"/>
              </a:rPr>
              <a:t>, </a:t>
            </a:r>
            <a:r>
              <a:rPr lang="en-US">
                <a:latin typeface="Arial" charset="0"/>
                <a:ea typeface="ＭＳ Ｐゴシック" charset="0"/>
                <a:cs typeface="ＭＳ Ｐゴシック" charset="0"/>
              </a:rPr>
              <a:t>3</a:t>
            </a:r>
            <a:r>
              <a:rPr lang="en-US" baseline="30000">
                <a:latin typeface="Arial" charset="0"/>
                <a:ea typeface="ＭＳ Ｐゴシック" charset="0"/>
                <a:cs typeface="ＭＳ Ｐゴシック" charset="0"/>
              </a:rPr>
              <a:t>rd</a:t>
            </a:r>
            <a:r>
              <a:rPr lang="en-US">
                <a:latin typeface="Arial" charset="0"/>
                <a:ea typeface="ＭＳ Ｐゴシック" charset="0"/>
                <a:cs typeface="ＭＳ Ｐゴシック" charset="0"/>
              </a:rPr>
              <a:t> Workshop on MapReduce and its applications (2012), in conjunction with HPDC (Delft)</a:t>
            </a:r>
          </a:p>
        </p:txBody>
      </p:sp>
    </p:spTree>
    <p:extLst>
      <p:ext uri="{BB962C8B-B14F-4D97-AF65-F5344CB8AC3E}">
        <p14:creationId xmlns:p14="http://schemas.microsoft.com/office/powerpoint/2010/main" val="288516389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atin typeface="Arial" charset="0"/>
                <a:ea typeface="ＭＳ Ｐゴシック" charset="0"/>
                <a:cs typeface="ＭＳ Ｐゴシック" charset="0"/>
              </a:rPr>
              <a:t>References </a:t>
            </a:r>
          </a:p>
        </p:txBody>
      </p:sp>
      <p:sp>
        <p:nvSpPr>
          <p:cNvPr id="75779" name="Content Placeholder 2"/>
          <p:cNvSpPr>
            <a:spLocks noGrp="1"/>
          </p:cNvSpPr>
          <p:nvPr>
            <p:ph idx="1"/>
          </p:nvPr>
        </p:nvSpPr>
        <p:spPr/>
        <p:txBody>
          <a:bodyPr/>
          <a:lstStyle/>
          <a:p>
            <a:r>
              <a:rPr lang="en-US">
                <a:solidFill>
                  <a:srgbClr val="0D0D0D"/>
                </a:solidFill>
                <a:latin typeface="Arial" charset="0"/>
                <a:ea typeface="ＭＳ Ｐゴシック" charset="0"/>
                <a:cs typeface="ＭＳ Ｐゴシック" charset="0"/>
              </a:rPr>
              <a:t>SAGA-Python:</a:t>
            </a:r>
          </a:p>
          <a:p>
            <a:pPr lvl="1"/>
            <a:r>
              <a:rPr lang="en-US" sz="2200">
                <a:solidFill>
                  <a:srgbClr val="0D0D0D"/>
                </a:solidFill>
                <a:latin typeface="Arial" charset="0"/>
                <a:ea typeface="ＭＳ Ｐゴシック" charset="0"/>
              </a:rPr>
              <a:t>http://saga-project.github.io/saga-python/</a:t>
            </a:r>
          </a:p>
          <a:p>
            <a:r>
              <a:rPr lang="en-US">
                <a:solidFill>
                  <a:srgbClr val="0D0D0D"/>
                </a:solidFill>
                <a:latin typeface="Arial" charset="0"/>
                <a:ea typeface="ＭＳ Ｐゴシック" charset="0"/>
                <a:cs typeface="ＭＳ Ｐゴシック" charset="0"/>
              </a:rPr>
              <a:t>BigJob: An implementation of P*</a:t>
            </a:r>
          </a:p>
          <a:p>
            <a:pPr lvl="1"/>
            <a:r>
              <a:rPr lang="en-US" sz="2200">
                <a:solidFill>
                  <a:srgbClr val="0D0D0D"/>
                </a:solidFill>
                <a:latin typeface="Arial" charset="0"/>
                <a:ea typeface="ＭＳ Ｐゴシック" charset="0"/>
              </a:rPr>
              <a:t>http://saga-project.github.io/BigJob/</a:t>
            </a:r>
          </a:p>
          <a:p>
            <a:r>
              <a:rPr lang="en-US">
                <a:solidFill>
                  <a:srgbClr val="0D0D0D"/>
                </a:solidFill>
                <a:latin typeface="Arial" charset="0"/>
                <a:ea typeface="ＭＳ Ｐゴシック" charset="0"/>
                <a:cs typeface="ＭＳ Ｐゴシック" charset="0"/>
              </a:rPr>
              <a:t>RADICAL:</a:t>
            </a:r>
          </a:p>
          <a:p>
            <a:pPr lvl="1"/>
            <a:r>
              <a:rPr lang="en-US" sz="2200">
                <a:solidFill>
                  <a:srgbClr val="0D0D0D"/>
                </a:solidFill>
                <a:latin typeface="Arial" charset="0"/>
                <a:ea typeface="ＭＳ Ｐゴシック" charset="0"/>
              </a:rPr>
              <a:t>http://radical.rutgers.edu/</a:t>
            </a:r>
          </a:p>
          <a:p>
            <a:r>
              <a:rPr lang="en-US">
                <a:solidFill>
                  <a:srgbClr val="0D0D0D"/>
                </a:solidFill>
                <a:latin typeface="Arial" charset="0"/>
                <a:ea typeface="ＭＳ Ｐゴシック" charset="0"/>
                <a:cs typeface="ＭＳ Ｐゴシック" charset="0"/>
              </a:rPr>
              <a:t>Publications:</a:t>
            </a:r>
          </a:p>
          <a:p>
            <a:pPr lvl="1"/>
            <a:r>
              <a:rPr lang="en-US" sz="2200">
                <a:solidFill>
                  <a:srgbClr val="0D0D0D"/>
                </a:solidFill>
                <a:latin typeface="Arial" charset="0"/>
                <a:ea typeface="ＭＳ Ｐゴシック" charset="0"/>
              </a:rPr>
              <a:t>http://radical.rutgers/edu/publications</a:t>
            </a:r>
          </a:p>
          <a:p>
            <a:r>
              <a:rPr lang="en-US">
                <a:solidFill>
                  <a:srgbClr val="0D0D0D"/>
                </a:solidFill>
                <a:latin typeface="Arial" charset="0"/>
                <a:ea typeface="ＭＳ Ｐゴシック" charset="0"/>
                <a:cs typeface="ＭＳ Ｐゴシック" charset="0"/>
              </a:rPr>
              <a:t>Tutorials:</a:t>
            </a:r>
          </a:p>
          <a:p>
            <a:pPr lvl="1"/>
            <a:r>
              <a:rPr lang="en-US" sz="2200">
                <a:solidFill>
                  <a:srgbClr val="0D0D0D"/>
                </a:solidFill>
                <a:latin typeface="Arial" charset="0"/>
                <a:ea typeface="ＭＳ Ｐゴシック" charset="0"/>
              </a:rPr>
              <a:t>https://github.com/saga-project/tutorials/wiki/XSEDE13</a:t>
            </a:r>
          </a:p>
          <a:p>
            <a:pPr lvl="1"/>
            <a:endParaRPr lang="en-US" sz="2200">
              <a:solidFill>
                <a:srgbClr val="0D0D0D"/>
              </a:solidFill>
              <a:latin typeface="Arial" charset="0"/>
              <a:ea typeface="ＭＳ Ｐゴシック" charset="0"/>
            </a:endParaRPr>
          </a:p>
        </p:txBody>
      </p:sp>
    </p:spTree>
    <p:extLst>
      <p:ext uri="{BB962C8B-B14F-4D97-AF65-F5344CB8AC3E}">
        <p14:creationId xmlns:p14="http://schemas.microsoft.com/office/powerpoint/2010/main" val="56173884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#1</a:t>
            </a:r>
            <a:endParaRPr lang="en-US" dirty="0"/>
          </a:p>
        </p:txBody>
      </p:sp>
      <p:sp>
        <p:nvSpPr>
          <p:cNvPr id="3" name="Content Placeholder 2"/>
          <p:cNvSpPr>
            <a:spLocks noGrp="1"/>
          </p:cNvSpPr>
          <p:nvPr>
            <p:ph idx="1"/>
          </p:nvPr>
        </p:nvSpPr>
        <p:spPr/>
        <p:txBody>
          <a:bodyPr>
            <a:normAutofit/>
          </a:bodyPr>
          <a:lstStyle/>
          <a:p>
            <a:r>
              <a:rPr lang="en-US" dirty="0" smtClean="0"/>
              <a:t>Go to </a:t>
            </a:r>
            <a:r>
              <a:rPr lang="en-US" dirty="0" smtClean="0">
                <a:hlinkClick r:id="rId2"/>
              </a:rPr>
              <a:t>http://saga-project.org</a:t>
            </a:r>
            <a:endParaRPr lang="en-US" dirty="0" smtClean="0"/>
          </a:p>
          <a:p>
            <a:r>
              <a:rPr lang="en-US" dirty="0" smtClean="0">
                <a:hlinkClick r:id="rId3"/>
              </a:rPr>
              <a:t>Focus  on SAGA-Python </a:t>
            </a:r>
          </a:p>
          <a:p>
            <a:pPr lvl="1"/>
            <a:r>
              <a:rPr lang="en-US" dirty="0"/>
              <a:t>http://saga-</a:t>
            </a:r>
            <a:r>
              <a:rPr lang="en-US" dirty="0" err="1"/>
              <a:t>project.github.io</a:t>
            </a:r>
            <a:r>
              <a:rPr lang="en-US" dirty="0"/>
              <a:t>/saga-python/</a:t>
            </a:r>
            <a:endParaRPr lang="en-US" dirty="0" smtClean="0"/>
          </a:p>
          <a:p>
            <a:r>
              <a:rPr lang="en-US" dirty="0" smtClean="0"/>
              <a:t>Find link to Tutorial:</a:t>
            </a:r>
          </a:p>
          <a:p>
            <a:pPr lvl="1"/>
            <a:r>
              <a:rPr lang="en-US" dirty="0">
                <a:hlinkClick r:id="rId4"/>
              </a:rPr>
              <a:t>http://saga-project.github.io/saga-python/doc/tutorial</a:t>
            </a:r>
            <a:r>
              <a:rPr lang="en-US" dirty="0" smtClean="0">
                <a:hlinkClick r:id="rId4"/>
              </a:rPr>
              <a:t>/</a:t>
            </a:r>
            <a:endParaRPr lang="en-US" dirty="0" smtClean="0"/>
          </a:p>
          <a:p>
            <a:r>
              <a:rPr lang="en-US" dirty="0" smtClean="0"/>
              <a:t>Do tutorial. Send me output of every subsection, describe the output (why?) of each sub-section. </a:t>
            </a:r>
          </a:p>
          <a:p>
            <a:pPr lvl="1"/>
            <a:r>
              <a:rPr lang="en-US" dirty="0" smtClean="0"/>
              <a:t>Use Stamped, Trestles and/or </a:t>
            </a:r>
            <a:r>
              <a:rPr lang="en-US" dirty="0" err="1" smtClean="0"/>
              <a:t>Lonestar</a:t>
            </a:r>
            <a:r>
              <a:rPr lang="en-US" dirty="0" smtClean="0"/>
              <a:t> for remote tests</a:t>
            </a:r>
          </a:p>
          <a:p>
            <a:r>
              <a:rPr lang="en-US" dirty="0" smtClean="0"/>
              <a:t>Use mailing list:</a:t>
            </a:r>
          </a:p>
          <a:p>
            <a:pPr lvl="1"/>
            <a:r>
              <a:rPr lang="en-US" dirty="0" smtClean="0"/>
              <a:t>saga-</a:t>
            </a:r>
            <a:r>
              <a:rPr lang="en-US" dirty="0" err="1" smtClean="0"/>
              <a:t>users@googlegroups.com</a:t>
            </a:r>
            <a:endParaRPr lang="en-US" dirty="0" smtClean="0"/>
          </a:p>
          <a:p>
            <a:endParaRPr lang="en-US" dirty="0"/>
          </a:p>
        </p:txBody>
      </p:sp>
    </p:spTree>
    <p:extLst>
      <p:ext uri="{BB962C8B-B14F-4D97-AF65-F5344CB8AC3E}">
        <p14:creationId xmlns:p14="http://schemas.microsoft.com/office/powerpoint/2010/main" val="240922688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#2</a:t>
            </a:r>
            <a:endParaRPr lang="en-US" dirty="0"/>
          </a:p>
        </p:txBody>
      </p:sp>
      <p:sp>
        <p:nvSpPr>
          <p:cNvPr id="3" name="Content Placeholder 2"/>
          <p:cNvSpPr>
            <a:spLocks noGrp="1"/>
          </p:cNvSpPr>
          <p:nvPr>
            <p:ph idx="1"/>
          </p:nvPr>
        </p:nvSpPr>
        <p:spPr/>
        <p:txBody>
          <a:bodyPr>
            <a:normAutofit lnSpcReduction="10000"/>
          </a:bodyPr>
          <a:lstStyle/>
          <a:p>
            <a:r>
              <a:rPr lang="en-US" dirty="0" smtClean="0">
                <a:hlinkClick r:id="rId2"/>
              </a:rPr>
              <a:t>BigJob Homepage:</a:t>
            </a:r>
          </a:p>
          <a:p>
            <a:pPr lvl="1"/>
            <a:r>
              <a:rPr lang="en-US" dirty="0" smtClean="0">
                <a:hlinkClick r:id="rId2"/>
              </a:rPr>
              <a:t>http</a:t>
            </a:r>
            <a:r>
              <a:rPr lang="en-US" dirty="0">
                <a:hlinkClick r:id="rId2"/>
              </a:rPr>
              <a:t>://saga-project.github.io/BigJob</a:t>
            </a:r>
            <a:r>
              <a:rPr lang="en-US" dirty="0" smtClean="0">
                <a:hlinkClick r:id="rId2"/>
              </a:rPr>
              <a:t>/</a:t>
            </a:r>
          </a:p>
          <a:p>
            <a:r>
              <a:rPr lang="en-US" dirty="0" smtClean="0"/>
              <a:t>Find link to Tutorial</a:t>
            </a:r>
          </a:p>
          <a:p>
            <a:pPr lvl="1"/>
            <a:r>
              <a:rPr lang="en-US" dirty="0">
                <a:hlinkClick r:id="rId3"/>
              </a:rPr>
              <a:t>http://saga-project.github.io/BigJob/sphinxdoc/tutorial/</a:t>
            </a:r>
            <a:r>
              <a:rPr lang="en-US" dirty="0" smtClean="0">
                <a:hlinkClick r:id="rId3"/>
              </a:rPr>
              <a:t>index.html</a:t>
            </a:r>
          </a:p>
          <a:p>
            <a:r>
              <a:rPr lang="en-US" dirty="0" smtClean="0"/>
              <a:t>Do </a:t>
            </a:r>
            <a:r>
              <a:rPr lang="en-US" dirty="0"/>
              <a:t>tutorial. Do tutorial. Send me output of every subsection, describe the output (why?) of each sub-section. </a:t>
            </a:r>
          </a:p>
          <a:p>
            <a:pPr lvl="1"/>
            <a:r>
              <a:rPr lang="en-US" dirty="0" smtClean="0"/>
              <a:t>Use Stampede, Trestles and/or </a:t>
            </a:r>
            <a:r>
              <a:rPr lang="en-US" dirty="0" err="1" smtClean="0"/>
              <a:t>Lonestar</a:t>
            </a:r>
            <a:r>
              <a:rPr lang="en-US" dirty="0" smtClean="0"/>
              <a:t> for remote tests</a:t>
            </a:r>
          </a:p>
          <a:p>
            <a:pPr marL="349250" lvl="1" indent="0">
              <a:buNone/>
            </a:pPr>
            <a:endParaRPr lang="en-US" dirty="0"/>
          </a:p>
          <a:p>
            <a:r>
              <a:rPr lang="en-US" dirty="0"/>
              <a:t>Use Mailing lists (</a:t>
            </a:r>
            <a:r>
              <a:rPr lang="en-US" dirty="0">
                <a:hlinkClick r:id="rId4"/>
              </a:rPr>
              <a:t>bigjob-users@googlegroups.com</a:t>
            </a:r>
            <a:r>
              <a:rPr lang="en-US" dirty="0" smtClean="0"/>
              <a:t>)</a:t>
            </a:r>
          </a:p>
          <a:p>
            <a:pPr marL="0" indent="0">
              <a:buNone/>
            </a:pPr>
            <a:r>
              <a:rPr lang="en-US" i="1" dirty="0" smtClean="0">
                <a:latin typeface="Arial" charset="0"/>
                <a:ea typeface="ＭＳ Ｐゴシック" charset="0"/>
                <a:cs typeface="ＭＳ Ｐゴシック" charset="0"/>
              </a:rPr>
              <a:t>If </a:t>
            </a:r>
            <a:r>
              <a:rPr lang="en-US" i="1" dirty="0">
                <a:latin typeface="Arial" charset="0"/>
                <a:ea typeface="ＭＳ Ｐゴシック" charset="0"/>
                <a:cs typeface="ＭＳ Ｐゴシック" charset="0"/>
              </a:rPr>
              <a:t>you have access to </a:t>
            </a:r>
            <a:r>
              <a:rPr lang="en-US" i="1" dirty="0" smtClean="0">
                <a:latin typeface="Arial" charset="0"/>
                <a:ea typeface="ＭＳ Ｐゴシック" charset="0"/>
                <a:cs typeface="ＭＳ Ｐゴシック" charset="0"/>
              </a:rPr>
              <a:t>Stampede, </a:t>
            </a:r>
            <a:r>
              <a:rPr lang="en-US" i="1" dirty="0">
                <a:latin typeface="Arial" charset="0"/>
                <a:ea typeface="ＭＳ Ｐゴシック" charset="0"/>
                <a:cs typeface="ＭＳ Ｐゴシック" charset="0"/>
              </a:rPr>
              <a:t>URL for Tutorial:		</a:t>
            </a:r>
            <a:r>
              <a:rPr lang="en-US" i="1" u="sng" dirty="0">
                <a:latin typeface="Arial" charset="0"/>
                <a:ea typeface="ＭＳ Ｐゴシック" charset="0"/>
                <a:cs typeface="ＭＳ Ｐゴシック" charset="0"/>
                <a:hlinkClick r:id="rId5"/>
              </a:rPr>
              <a:t>https://github.com/saga-project/tutorials/wiki/XSEDE13</a:t>
            </a:r>
            <a:endParaRPr lang="en-US" i="1" u="sng" dirty="0">
              <a:latin typeface="Arial" charset="0"/>
              <a:ea typeface="ＭＳ Ｐゴシック" charset="0"/>
              <a:cs typeface="ＭＳ Ｐゴシック" charset="0"/>
            </a:endParaRPr>
          </a:p>
          <a:p>
            <a:pPr marL="0" indent="0">
              <a:buNone/>
            </a:pPr>
            <a:endParaRPr lang="en-US" dirty="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E: Project Suggestions</a:t>
            </a:r>
            <a:endParaRPr lang="en-US" dirty="0"/>
          </a:p>
        </p:txBody>
      </p:sp>
      <p:sp>
        <p:nvSpPr>
          <p:cNvPr id="3" name="Content Placeholder 2"/>
          <p:cNvSpPr>
            <a:spLocks noGrp="1"/>
          </p:cNvSpPr>
          <p:nvPr>
            <p:ph idx="1"/>
          </p:nvPr>
        </p:nvSpPr>
        <p:spPr/>
        <p:txBody>
          <a:bodyPr>
            <a:normAutofit fontScale="85000" lnSpcReduction="20000"/>
          </a:bodyPr>
          <a:lstStyle/>
          <a:p>
            <a:r>
              <a:rPr lang="en-US" sz="2400" dirty="0" smtClean="0"/>
              <a:t>Gain sufficient proficiency with SAGA to write a M-W application that uses &gt; 1 </a:t>
            </a:r>
            <a:r>
              <a:rPr lang="en-US" sz="2400" dirty="0" err="1" smtClean="0"/>
              <a:t>FutureGrid</a:t>
            </a:r>
            <a:r>
              <a:rPr lang="en-US" sz="2400" dirty="0" smtClean="0"/>
              <a:t> resource?</a:t>
            </a:r>
          </a:p>
          <a:p>
            <a:r>
              <a:rPr lang="en-US" sz="2400" dirty="0" smtClean="0"/>
              <a:t>Extend Mandelbrot Set? Use &gt; 1 </a:t>
            </a:r>
            <a:r>
              <a:rPr lang="en-US" sz="2400" dirty="0" err="1" smtClean="0"/>
              <a:t>FutureGrid</a:t>
            </a:r>
            <a:r>
              <a:rPr lang="en-US" sz="2400" dirty="0" smtClean="0"/>
              <a:t> Resource?</a:t>
            </a:r>
          </a:p>
          <a:p>
            <a:r>
              <a:rPr lang="en-US" sz="2400" dirty="0" err="1" smtClean="0"/>
              <a:t>PySAGA</a:t>
            </a:r>
            <a:r>
              <a:rPr lang="en-US" sz="2400" dirty="0" smtClean="0"/>
              <a:t> M-W? Implement another pattern?</a:t>
            </a:r>
          </a:p>
          <a:p>
            <a:r>
              <a:rPr lang="en-US" sz="2400" dirty="0" smtClean="0"/>
              <a:t>See FG Tutorial on Nimbus and Eucalyptus</a:t>
            </a:r>
          </a:p>
          <a:p>
            <a:pPr lvl="1"/>
            <a:r>
              <a:rPr lang="en-US" sz="2400" dirty="0" smtClean="0"/>
              <a:t>Can use SAGA to submit jobs to Clouds</a:t>
            </a:r>
          </a:p>
          <a:p>
            <a:pPr lvl="1"/>
            <a:r>
              <a:rPr lang="en-US" sz="2400" dirty="0" smtClean="0"/>
              <a:t>M-W to submit to FG-Bare Metal &amp; Clouds?</a:t>
            </a:r>
          </a:p>
          <a:p>
            <a:r>
              <a:rPr lang="en-US" sz="2400" dirty="0" smtClean="0"/>
              <a:t>Written Project. Ideas?</a:t>
            </a:r>
          </a:p>
          <a:p>
            <a:r>
              <a:rPr lang="en-US" sz="2400" i="1" dirty="0" smtClean="0"/>
              <a:t>Teamwork  is acceptable provided: (</a:t>
            </a:r>
            <a:r>
              <a:rPr lang="en-US" sz="2400" i="1" dirty="0" err="1" smtClean="0"/>
              <a:t>i</a:t>
            </a:r>
            <a:r>
              <a:rPr lang="en-US" sz="2400" i="1" dirty="0" smtClean="0"/>
              <a:t>) effort is acknowledged, (ii) clear intellectual contribution from each</a:t>
            </a:r>
            <a:endParaRPr lang="en-US" sz="2400" i="1"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105</a:t>
            </a:fld>
            <a:endParaRPr lang="en-US"/>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60750"/>
            <a:ext cx="8229600" cy="1143000"/>
          </a:xfrm>
        </p:spPr>
        <p:txBody>
          <a:bodyPr>
            <a:normAutofit fontScale="90000"/>
          </a:bodyPr>
          <a:lstStyle/>
          <a:p>
            <a:r>
              <a:rPr lang="en-US" sz="3600" dirty="0" smtClean="0"/>
              <a:t>An Interesting Observation….</a:t>
            </a:r>
            <a:br>
              <a:rPr lang="en-US" sz="3600" dirty="0" smtClean="0"/>
            </a:br>
            <a:endParaRPr lang="en-US" sz="3600" dirty="0"/>
          </a:p>
        </p:txBody>
      </p:sp>
      <p:pic>
        <p:nvPicPr>
          <p:cNvPr id="4" name="Content Placeholder 3" descr="201025src587.gif"/>
          <p:cNvPicPr>
            <a:picLocks noGrp="1" noChangeAspect="1"/>
          </p:cNvPicPr>
          <p:nvPr>
            <p:ph idx="4294967295"/>
          </p:nvPr>
        </p:nvPicPr>
        <p:blipFill>
          <a:blip r:embed="rId2"/>
          <a:srcRect l="-39128" r="-39128"/>
          <a:stretch>
            <a:fillRect/>
          </a:stretch>
        </p:blipFill>
        <p:spPr>
          <a:xfrm>
            <a:off x="200521" y="842814"/>
            <a:ext cx="8686800" cy="5025034"/>
          </a:xfrm>
        </p:spPr>
      </p:pic>
      <p:sp>
        <p:nvSpPr>
          <p:cNvPr id="5" name="TextBox 4"/>
          <p:cNvSpPr txBox="1"/>
          <p:nvPr/>
        </p:nvSpPr>
        <p:spPr>
          <a:xfrm>
            <a:off x="457201" y="6100984"/>
            <a:ext cx="8229600" cy="461665"/>
          </a:xfrm>
          <a:prstGeom prst="rect">
            <a:avLst/>
          </a:prstGeom>
          <a:noFill/>
        </p:spPr>
        <p:txBody>
          <a:bodyPr wrap="square" rtlCol="0">
            <a:spAutoFit/>
          </a:bodyPr>
          <a:lstStyle/>
          <a:p>
            <a:r>
              <a:rPr lang="en-US" sz="2400" dirty="0" smtClean="0"/>
              <a:t>HW Assignment:  Think about the implications of this graph.</a:t>
            </a:r>
            <a:endParaRPr lang="en-US" sz="24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nih_cost_per_genome.jpg"/>
          <p:cNvPicPr>
            <a:picLocks noGrp="1" noChangeAspect="1"/>
          </p:cNvPicPr>
          <p:nvPr>
            <p:ph idx="4294967295"/>
          </p:nvPr>
        </p:nvPicPr>
        <p:blipFill>
          <a:blip r:embed="rId2"/>
          <a:srcRect l="-14834" r="-14834"/>
          <a:stretch>
            <a:fillRect/>
          </a:stretch>
        </p:blipFill>
        <p:spPr>
          <a:xfrm>
            <a:off x="577036" y="392186"/>
            <a:ext cx="8306468" cy="4806877"/>
          </a:xfrm>
        </p:spPr>
      </p:pic>
      <p:sp>
        <p:nvSpPr>
          <p:cNvPr id="4" name="Rectangle 3"/>
          <p:cNvSpPr/>
          <p:nvPr/>
        </p:nvSpPr>
        <p:spPr>
          <a:xfrm>
            <a:off x="837532" y="5198292"/>
            <a:ext cx="8267700" cy="1323439"/>
          </a:xfrm>
          <a:prstGeom prst="rect">
            <a:avLst/>
          </a:prstGeom>
        </p:spPr>
        <p:txBody>
          <a:bodyPr wrap="square">
            <a:spAutoFit/>
          </a:bodyPr>
          <a:lstStyle/>
          <a:p>
            <a:r>
              <a:rPr lang="en-US" sz="1600" dirty="0" smtClean="0"/>
              <a:t>“</a:t>
            </a:r>
            <a:r>
              <a:rPr lang="en-US" sz="1600" i="1" dirty="0" smtClean="0"/>
              <a:t>There is a growing gap between the generation of massively parallel sequencing output and the ability to process and analyze the resulting data. New users are left to navigate a bewildering maze of base calling, alignment, assembly and analysis tools with often incomplete documentation and no idea how to compare and validate their outputs. Bridging this gap is essential, or the coveted $1,000 genome will come with a $20,000 analysis price tag."</a:t>
            </a:r>
            <a:endParaRPr lang="en-US" sz="1600" i="1"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MOntage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z="4000" dirty="0" smtClean="0"/>
              <a:t>What </a:t>
            </a:r>
            <a:r>
              <a:rPr lang="en-US" sz="4000" dirty="0"/>
              <a:t>is Montage?</a:t>
            </a:r>
            <a:endParaRPr lang="en-US" dirty="0"/>
          </a:p>
        </p:txBody>
      </p:sp>
      <p:sp>
        <p:nvSpPr>
          <p:cNvPr id="17411" name="Rectangle 3"/>
          <p:cNvSpPr>
            <a:spLocks noGrp="1" noChangeArrowheads="1"/>
          </p:cNvSpPr>
          <p:nvPr>
            <p:ph type="body" idx="1"/>
          </p:nvPr>
        </p:nvSpPr>
        <p:spPr>
          <a:xfrm>
            <a:off x="76200" y="1295400"/>
            <a:ext cx="8382000" cy="5486400"/>
          </a:xfrm>
        </p:spPr>
        <p:txBody>
          <a:bodyPr/>
          <a:lstStyle/>
          <a:p>
            <a:pPr eaLnBrk="1" hangingPunct="1">
              <a:spcBef>
                <a:spcPct val="40000"/>
              </a:spcBef>
            </a:pPr>
            <a:r>
              <a:rPr lang="en-US" sz="1600"/>
              <a:t>Delivers custom, science grade image mosaics </a:t>
            </a:r>
          </a:p>
          <a:p>
            <a:pPr lvl="1" eaLnBrk="1" hangingPunct="1">
              <a:lnSpc>
                <a:spcPct val="90000"/>
              </a:lnSpc>
              <a:spcBef>
                <a:spcPct val="40000"/>
              </a:spcBef>
            </a:pPr>
            <a:r>
              <a:rPr lang="en-US" sz="1400"/>
              <a:t>An image mosaic is a combination of many images containing individual pixel data so that they appear to be a single image from a single telescope or spacecraft</a:t>
            </a:r>
          </a:p>
          <a:p>
            <a:pPr lvl="1" eaLnBrk="1" hangingPunct="1">
              <a:spcBef>
                <a:spcPct val="40000"/>
              </a:spcBef>
            </a:pPr>
            <a:r>
              <a:rPr lang="en-US" sz="1400"/>
              <a:t>User specifies projection, coordinates, spatial sampling, mosaic size, image rotation</a:t>
            </a:r>
          </a:p>
          <a:p>
            <a:pPr lvl="1" eaLnBrk="1" hangingPunct="1">
              <a:spcBef>
                <a:spcPct val="40000"/>
              </a:spcBef>
            </a:pPr>
            <a:r>
              <a:rPr lang="en-US" sz="1400"/>
              <a:t>Preserve astrometry (to 0.1 pixels) &amp; flux (to 0.1%)</a:t>
            </a:r>
          </a:p>
        </p:txBody>
      </p:sp>
      <p:grpSp>
        <p:nvGrpSpPr>
          <p:cNvPr id="2" name="Group 6"/>
          <p:cNvGrpSpPr>
            <a:grpSpLocks/>
          </p:cNvGrpSpPr>
          <p:nvPr/>
        </p:nvGrpSpPr>
        <p:grpSpPr bwMode="auto">
          <a:xfrm>
            <a:off x="3733800" y="2970213"/>
            <a:ext cx="5327650" cy="3595687"/>
            <a:chOff x="2352" y="1871"/>
            <a:chExt cx="3356" cy="2265"/>
          </a:xfrm>
        </p:grpSpPr>
        <p:pic>
          <p:nvPicPr>
            <p:cNvPr id="17414" name="Picture 4" descr="pearblossom-l"/>
            <p:cNvPicPr>
              <a:picLocks noChangeAspect="1" noChangeArrowheads="1"/>
            </p:cNvPicPr>
            <p:nvPr/>
          </p:nvPicPr>
          <p:blipFill>
            <a:blip r:embed="rId2"/>
            <a:srcRect/>
            <a:stretch>
              <a:fillRect/>
            </a:stretch>
          </p:blipFill>
          <p:spPr bwMode="auto">
            <a:xfrm>
              <a:off x="2352" y="1920"/>
              <a:ext cx="3216" cy="2216"/>
            </a:xfrm>
            <a:prstGeom prst="rect">
              <a:avLst/>
            </a:prstGeom>
            <a:noFill/>
            <a:ln w="9525">
              <a:noFill/>
              <a:miter lim="800000"/>
              <a:headEnd/>
              <a:tailEnd/>
            </a:ln>
          </p:spPr>
        </p:pic>
        <p:sp>
          <p:nvSpPr>
            <p:cNvPr id="17415" name="Text Box 5"/>
            <p:cNvSpPr txBox="1">
              <a:spLocks noChangeArrowheads="1"/>
            </p:cNvSpPr>
            <p:nvPr/>
          </p:nvSpPr>
          <p:spPr bwMode="auto">
            <a:xfrm rot="5400000">
              <a:off x="4798" y="2627"/>
              <a:ext cx="1665" cy="154"/>
            </a:xfrm>
            <a:prstGeom prst="rect">
              <a:avLst/>
            </a:prstGeom>
            <a:noFill/>
            <a:ln w="9525">
              <a:noFill/>
              <a:miter lim="800000"/>
              <a:headEnd/>
              <a:tailEnd/>
            </a:ln>
          </p:spPr>
          <p:txBody>
            <a:bodyPr wrap="none">
              <a:prstTxWarp prst="textNoShape">
                <a:avLst/>
              </a:prstTxWarp>
              <a:spAutoFit/>
            </a:bodyPr>
            <a:lstStyle/>
            <a:p>
              <a:pPr algn="r"/>
              <a:r>
                <a:rPr lang="en-US" sz="1000" b="0">
                  <a:latin typeface="Arial" charset="0"/>
                </a:rPr>
                <a:t>David Hockney </a:t>
              </a:r>
              <a:r>
                <a:rPr lang="en-US" sz="1000" b="0" i="1">
                  <a:latin typeface="Arial" charset="0"/>
                </a:rPr>
                <a:t>Pearblossom Highway</a:t>
              </a:r>
              <a:r>
                <a:rPr lang="en-US" sz="1000" b="0">
                  <a:latin typeface="Arial" charset="0"/>
                </a:rPr>
                <a:t> 1986</a:t>
              </a:r>
            </a:p>
          </p:txBody>
        </p:sp>
      </p:grpSp>
      <p:sp>
        <p:nvSpPr>
          <p:cNvPr id="178183" name="Rectangle 7"/>
          <p:cNvSpPr>
            <a:spLocks noChangeArrowheads="1"/>
          </p:cNvSpPr>
          <p:nvPr/>
        </p:nvSpPr>
        <p:spPr bwMode="auto">
          <a:xfrm>
            <a:off x="76200" y="2705100"/>
            <a:ext cx="8382000" cy="5486400"/>
          </a:xfrm>
          <a:prstGeom prst="rect">
            <a:avLst/>
          </a:prstGeom>
          <a:noFill/>
          <a:ln w="9525">
            <a:noFill/>
            <a:miter lim="800000"/>
            <a:headEnd/>
            <a:tailEnd/>
          </a:ln>
        </p:spPr>
        <p:txBody>
          <a:bodyPr>
            <a:prstTxWarp prst="textNoShape">
              <a:avLst/>
            </a:prstTxWarp>
          </a:bodyPr>
          <a:lstStyle/>
          <a:p>
            <a:pPr marL="342900" indent="-342900">
              <a:spcBef>
                <a:spcPct val="40000"/>
              </a:spcBef>
              <a:buClr>
                <a:srgbClr val="0000FF"/>
              </a:buClr>
              <a:buSzPct val="75000"/>
              <a:buFont typeface="Times New Roman" charset="0"/>
              <a:buChar char="•"/>
            </a:pPr>
            <a:r>
              <a:rPr lang="en-US" sz="1600" b="0">
                <a:solidFill>
                  <a:srgbClr val="0000FF"/>
                </a:solidFill>
                <a:latin typeface="Arial" charset="0"/>
              </a:rPr>
              <a:t>Modular, portable “toolbox” design </a:t>
            </a:r>
          </a:p>
          <a:p>
            <a:pPr marL="742950" lvl="1" indent="-285750">
              <a:spcBef>
                <a:spcPct val="40000"/>
              </a:spcBef>
              <a:buClr>
                <a:schemeClr val="tx1"/>
              </a:buClr>
              <a:buSzPct val="70000"/>
              <a:buFont typeface="Times New Roman" charset="0"/>
              <a:buChar char="•"/>
            </a:pPr>
            <a:r>
              <a:rPr lang="en-US" sz="1400" b="0">
                <a:latin typeface="Arial" charset="0"/>
              </a:rPr>
              <a:t>Loosely-coupled engines for image </a:t>
            </a:r>
            <a:br>
              <a:rPr lang="en-US" sz="1400" b="0">
                <a:latin typeface="Arial" charset="0"/>
              </a:rPr>
            </a:br>
            <a:r>
              <a:rPr lang="en-US" sz="1400" b="0">
                <a:latin typeface="Arial" charset="0"/>
              </a:rPr>
              <a:t>reprojection, background </a:t>
            </a:r>
            <a:br>
              <a:rPr lang="en-US" sz="1400" b="0">
                <a:latin typeface="Arial" charset="0"/>
              </a:rPr>
            </a:br>
            <a:r>
              <a:rPr lang="en-US" sz="1400" b="0">
                <a:latin typeface="Arial" charset="0"/>
              </a:rPr>
              <a:t>rectification, co-addition</a:t>
            </a:r>
          </a:p>
          <a:p>
            <a:pPr marL="1085850" lvl="2" indent="-228600">
              <a:spcBef>
                <a:spcPct val="40000"/>
              </a:spcBef>
              <a:buClr>
                <a:schemeClr val="hlink"/>
              </a:buClr>
              <a:buFont typeface="Times New Roman" charset="0"/>
              <a:buChar char="•"/>
            </a:pPr>
            <a:r>
              <a:rPr lang="en-US" sz="1200" b="0">
                <a:solidFill>
                  <a:schemeClr val="hlink"/>
                </a:solidFill>
                <a:latin typeface="Arial" charset="0"/>
              </a:rPr>
              <a:t>Control testing and </a:t>
            </a:r>
            <a:br>
              <a:rPr lang="en-US" sz="1200" b="0">
                <a:solidFill>
                  <a:schemeClr val="hlink"/>
                </a:solidFill>
                <a:latin typeface="Arial" charset="0"/>
              </a:rPr>
            </a:br>
            <a:r>
              <a:rPr lang="en-US" sz="1200" b="0">
                <a:solidFill>
                  <a:schemeClr val="hlink"/>
                </a:solidFill>
                <a:latin typeface="Arial" charset="0"/>
              </a:rPr>
              <a:t>maintenance costs</a:t>
            </a:r>
          </a:p>
          <a:p>
            <a:pPr marL="1085850" lvl="2" indent="-228600">
              <a:spcBef>
                <a:spcPct val="40000"/>
              </a:spcBef>
              <a:buClr>
                <a:schemeClr val="hlink"/>
              </a:buClr>
              <a:buFont typeface="Times New Roman" charset="0"/>
              <a:buChar char="•"/>
            </a:pPr>
            <a:r>
              <a:rPr lang="en-US" sz="1200" b="0">
                <a:solidFill>
                  <a:schemeClr val="hlink"/>
                </a:solidFill>
                <a:latin typeface="Arial" charset="0"/>
              </a:rPr>
              <a:t>Flexibility; e.g custom background </a:t>
            </a:r>
            <a:br>
              <a:rPr lang="en-US" sz="1200" b="0">
                <a:solidFill>
                  <a:schemeClr val="hlink"/>
                </a:solidFill>
                <a:latin typeface="Arial" charset="0"/>
              </a:rPr>
            </a:br>
            <a:r>
              <a:rPr lang="en-US" sz="1200" b="0">
                <a:solidFill>
                  <a:schemeClr val="hlink"/>
                </a:solidFill>
                <a:latin typeface="Arial" charset="0"/>
              </a:rPr>
              <a:t>algorithm; use as a reprojection </a:t>
            </a:r>
            <a:br>
              <a:rPr lang="en-US" sz="1200" b="0">
                <a:solidFill>
                  <a:schemeClr val="hlink"/>
                </a:solidFill>
                <a:latin typeface="Arial" charset="0"/>
              </a:rPr>
            </a:br>
            <a:r>
              <a:rPr lang="en-US" sz="1200" b="0">
                <a:solidFill>
                  <a:schemeClr val="hlink"/>
                </a:solidFill>
                <a:latin typeface="Arial" charset="0"/>
              </a:rPr>
              <a:t>and co-registration engine</a:t>
            </a:r>
          </a:p>
          <a:p>
            <a:pPr marL="742950" lvl="1" indent="-285750">
              <a:spcBef>
                <a:spcPct val="40000"/>
              </a:spcBef>
              <a:buClr>
                <a:schemeClr val="tx1"/>
              </a:buClr>
              <a:buSzPct val="70000"/>
              <a:buFont typeface="Times New Roman" charset="0"/>
              <a:buChar char="•"/>
            </a:pPr>
            <a:r>
              <a:rPr lang="en-US" sz="1400" b="0">
                <a:latin typeface="Arial" charset="0"/>
              </a:rPr>
              <a:t>Each engine is an executable </a:t>
            </a:r>
            <a:br>
              <a:rPr lang="en-US" sz="1400" b="0">
                <a:latin typeface="Arial" charset="0"/>
              </a:rPr>
            </a:br>
            <a:r>
              <a:rPr lang="en-US" sz="1400" b="0">
                <a:latin typeface="Arial" charset="0"/>
              </a:rPr>
              <a:t>compiled from ANSI C</a:t>
            </a:r>
          </a:p>
          <a:p>
            <a:pPr marL="342900" indent="-342900">
              <a:spcBef>
                <a:spcPct val="40000"/>
              </a:spcBef>
              <a:buClr>
                <a:srgbClr val="0000FF"/>
              </a:buClr>
              <a:buSzPct val="75000"/>
              <a:buFont typeface="Times New Roman" charset="0"/>
              <a:buChar char="•"/>
            </a:pPr>
            <a:r>
              <a:rPr lang="en-US" sz="1600" b="0">
                <a:solidFill>
                  <a:srgbClr val="0000FF"/>
                </a:solidFill>
                <a:latin typeface="Arial" charset="0"/>
              </a:rPr>
              <a:t>Public service deployed </a:t>
            </a:r>
          </a:p>
          <a:p>
            <a:pPr marL="742950" lvl="1" indent="-285750">
              <a:spcBef>
                <a:spcPct val="40000"/>
              </a:spcBef>
              <a:buClr>
                <a:schemeClr val="tx1"/>
              </a:buClr>
              <a:buSzPct val="70000"/>
              <a:buFont typeface="Times New Roman" charset="0"/>
              <a:buChar char="•"/>
            </a:pPr>
            <a:r>
              <a:rPr lang="en-US" sz="1400" b="0">
                <a:latin typeface="Arial" charset="0"/>
              </a:rPr>
              <a:t>Order mosaics through web portal</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8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9"/>
          <p:cNvSpPr txBox="1">
            <a:spLocks noChangeArrowheads="1"/>
          </p:cNvSpPr>
          <p:nvPr/>
        </p:nvSpPr>
        <p:spPr bwMode="auto">
          <a:xfrm>
            <a:off x="228600" y="6029325"/>
            <a:ext cx="2698750" cy="523875"/>
          </a:xfrm>
          <a:prstGeom prst="rect">
            <a:avLst/>
          </a:prstGeom>
          <a:noFill/>
          <a:ln w="9525">
            <a:noFill/>
            <a:miter lim="800000"/>
            <a:headEnd/>
            <a:tailEnd/>
          </a:ln>
        </p:spPr>
        <p:txBody>
          <a:bodyPr>
            <a:prstTxWarp prst="textNoShape">
              <a:avLst/>
            </a:prstTxWarp>
            <a:spAutoFit/>
          </a:bodyPr>
          <a:lstStyle/>
          <a:p>
            <a:pPr algn="ctr" eaLnBrk="0" hangingPunct="0"/>
            <a:r>
              <a:rPr lang="en-US" sz="1400" b="0"/>
              <a:t> </a:t>
            </a:r>
            <a:r>
              <a:rPr lang="en-US" sz="1400" b="0">
                <a:latin typeface="Arial" charset="0"/>
              </a:rPr>
              <a:t>3-color GLIMPSE image mosaic over 1.1° x .8°</a:t>
            </a:r>
            <a:endParaRPr lang="en-US" sz="1400" b="0"/>
          </a:p>
        </p:txBody>
      </p:sp>
      <p:pic>
        <p:nvPicPr>
          <p:cNvPr id="21507" name="Picture 10" descr="slide0001_image007.gif                                         01B209CEMacintoshHD                    BBA89B10:"/>
          <p:cNvPicPr>
            <a:picLocks noChangeAspect="1" noChangeArrowheads="1"/>
          </p:cNvPicPr>
          <p:nvPr/>
        </p:nvPicPr>
        <p:blipFill>
          <a:blip r:embed="rId2"/>
          <a:srcRect/>
          <a:stretch>
            <a:fillRect/>
          </a:stretch>
        </p:blipFill>
        <p:spPr bwMode="auto">
          <a:xfrm>
            <a:off x="323850" y="3149600"/>
            <a:ext cx="2533650" cy="2895600"/>
          </a:xfrm>
          <a:prstGeom prst="rect">
            <a:avLst/>
          </a:prstGeom>
          <a:noFill/>
          <a:ln w="9525">
            <a:noFill/>
            <a:miter lim="800000"/>
            <a:headEnd/>
            <a:tailEnd/>
          </a:ln>
        </p:spPr>
      </p:pic>
      <p:sp>
        <p:nvSpPr>
          <p:cNvPr id="21508" name="Title 1"/>
          <p:cNvSpPr>
            <a:spLocks noGrp="1"/>
          </p:cNvSpPr>
          <p:nvPr>
            <p:ph type="title"/>
          </p:nvPr>
        </p:nvSpPr>
        <p:spPr/>
        <p:txBody>
          <a:bodyPr>
            <a:normAutofit fontScale="90000"/>
          </a:bodyPr>
          <a:lstStyle/>
          <a:p>
            <a:r>
              <a:rPr lang="en-US" smtClean="0"/>
              <a:t>Montage use by Spitzer Legacy Teams</a:t>
            </a:r>
          </a:p>
        </p:txBody>
      </p:sp>
      <p:grpSp>
        <p:nvGrpSpPr>
          <p:cNvPr id="2" name="Group 11"/>
          <p:cNvGrpSpPr>
            <a:grpSpLocks/>
          </p:cNvGrpSpPr>
          <p:nvPr/>
        </p:nvGrpSpPr>
        <p:grpSpPr bwMode="auto">
          <a:xfrm>
            <a:off x="304800" y="1387475"/>
            <a:ext cx="3492500" cy="1828800"/>
            <a:chOff x="3408" y="1104"/>
            <a:chExt cx="2200" cy="1152"/>
          </a:xfrm>
        </p:grpSpPr>
        <p:pic>
          <p:nvPicPr>
            <p:cNvPr id="21520" name="Picture 6"/>
            <p:cNvPicPr>
              <a:picLocks noChangeAspect="1" noChangeArrowheads="1"/>
            </p:cNvPicPr>
            <p:nvPr/>
          </p:nvPicPr>
          <p:blipFill>
            <a:blip r:embed="rId3"/>
            <a:srcRect l="1515" t="2449" r="3030" b="9387"/>
            <a:stretch>
              <a:fillRect/>
            </a:stretch>
          </p:blipFill>
          <p:spPr bwMode="auto">
            <a:xfrm>
              <a:off x="3408" y="1135"/>
              <a:ext cx="1824" cy="1121"/>
            </a:xfrm>
            <a:prstGeom prst="rect">
              <a:avLst/>
            </a:prstGeom>
            <a:noFill/>
            <a:ln w="9525">
              <a:noFill/>
              <a:miter lim="800000"/>
              <a:headEnd/>
              <a:tailEnd/>
            </a:ln>
          </p:spPr>
        </p:pic>
        <p:sp>
          <p:nvSpPr>
            <p:cNvPr id="21521" name="Rectangle 7"/>
            <p:cNvSpPr>
              <a:spLocks noChangeAspect="1" noChangeArrowheads="1"/>
            </p:cNvSpPr>
            <p:nvPr/>
          </p:nvSpPr>
          <p:spPr bwMode="auto">
            <a:xfrm>
              <a:off x="4141" y="1140"/>
              <a:ext cx="1013" cy="249"/>
            </a:xfrm>
            <a:prstGeom prst="rect">
              <a:avLst/>
            </a:prstGeom>
            <a:solidFill>
              <a:schemeClr val="accent1"/>
            </a:solidFill>
            <a:ln w="9525">
              <a:noFill/>
              <a:miter lim="800000"/>
              <a:headEnd/>
              <a:tailEnd/>
            </a:ln>
          </p:spPr>
          <p:txBody>
            <a:bodyPr wrap="none" anchor="ctr">
              <a:prstTxWarp prst="textNoShape">
                <a:avLst/>
              </a:prstTxWarp>
            </a:bodyPr>
            <a:lstStyle/>
            <a:p>
              <a:pPr eaLnBrk="0" hangingPunct="0"/>
              <a:endParaRPr lang="en-US"/>
            </a:p>
          </p:txBody>
        </p:sp>
        <p:sp>
          <p:nvSpPr>
            <p:cNvPr id="21522" name="Text Box 8"/>
            <p:cNvSpPr txBox="1">
              <a:spLocks noChangeArrowheads="1"/>
            </p:cNvSpPr>
            <p:nvPr/>
          </p:nvSpPr>
          <p:spPr bwMode="auto">
            <a:xfrm>
              <a:off x="4080" y="1104"/>
              <a:ext cx="1528" cy="403"/>
            </a:xfrm>
            <a:prstGeom prst="rect">
              <a:avLst/>
            </a:prstGeom>
            <a:noFill/>
            <a:ln w="9525">
              <a:noFill/>
              <a:miter lim="800000"/>
              <a:headEnd/>
              <a:tailEnd/>
            </a:ln>
          </p:spPr>
          <p:txBody>
            <a:bodyPr>
              <a:prstTxWarp prst="textNoShape">
                <a:avLst/>
              </a:prstTxWarp>
              <a:spAutoFit/>
            </a:bodyPr>
            <a:lstStyle/>
            <a:p>
              <a:pPr algn="r" eaLnBrk="0" hangingPunct="0">
                <a:spcBef>
                  <a:spcPct val="50000"/>
                </a:spcBef>
              </a:pPr>
              <a:r>
                <a:rPr lang="en-US" sz="1200" b="0">
                  <a:solidFill>
                    <a:schemeClr val="bg2"/>
                  </a:solidFill>
                  <a:latin typeface="Arial" charset="0"/>
                </a:rPr>
                <a:t>Color composite of co-registered     </a:t>
              </a:r>
              <a:br>
                <a:rPr lang="en-US" sz="1200" b="0">
                  <a:solidFill>
                    <a:schemeClr val="bg2"/>
                  </a:solidFill>
                  <a:latin typeface="Arial" charset="0"/>
                </a:rPr>
              </a:br>
              <a:r>
                <a:rPr lang="en-US" sz="1200" b="0">
                  <a:solidFill>
                    <a:schemeClr val="bg2"/>
                  </a:solidFill>
                  <a:latin typeface="Arial" charset="0"/>
                </a:rPr>
                <a:t>2MASS and MSX.  Each square is 0.5 x 0.5 degrees</a:t>
              </a:r>
            </a:p>
          </p:txBody>
        </p:sp>
      </p:grpSp>
      <p:grpSp>
        <p:nvGrpSpPr>
          <p:cNvPr id="3" name="Group 5"/>
          <p:cNvGrpSpPr>
            <a:grpSpLocks/>
          </p:cNvGrpSpPr>
          <p:nvPr/>
        </p:nvGrpSpPr>
        <p:grpSpPr bwMode="auto">
          <a:xfrm>
            <a:off x="4419600" y="1408113"/>
            <a:ext cx="2514600" cy="2514600"/>
            <a:chOff x="3888" y="768"/>
            <a:chExt cx="1584" cy="1584"/>
          </a:xfrm>
        </p:grpSpPr>
        <p:pic>
          <p:nvPicPr>
            <p:cNvPr id="21518" name="Picture 6" descr="slide0001_image005.gif                                         01B20A90MacintoshHD                    BBA89B10:"/>
            <p:cNvPicPr>
              <a:picLocks noChangeAspect="1" noChangeArrowheads="1"/>
            </p:cNvPicPr>
            <p:nvPr/>
          </p:nvPicPr>
          <p:blipFill>
            <a:blip r:embed="rId4"/>
            <a:srcRect/>
            <a:stretch>
              <a:fillRect/>
            </a:stretch>
          </p:blipFill>
          <p:spPr bwMode="auto">
            <a:xfrm>
              <a:off x="3888" y="768"/>
              <a:ext cx="1584" cy="1584"/>
            </a:xfrm>
            <a:prstGeom prst="rect">
              <a:avLst/>
            </a:prstGeom>
            <a:noFill/>
            <a:ln w="9525">
              <a:noFill/>
              <a:miter lim="800000"/>
              <a:headEnd/>
              <a:tailEnd/>
            </a:ln>
          </p:spPr>
        </p:pic>
        <p:sp>
          <p:nvSpPr>
            <p:cNvPr id="21519" name="Rectangle 7"/>
            <p:cNvSpPr>
              <a:spLocks noChangeAspect="1" noChangeArrowheads="1"/>
            </p:cNvSpPr>
            <p:nvPr/>
          </p:nvSpPr>
          <p:spPr bwMode="auto">
            <a:xfrm>
              <a:off x="4272" y="1920"/>
              <a:ext cx="189" cy="189"/>
            </a:xfrm>
            <a:prstGeom prst="rect">
              <a:avLst/>
            </a:prstGeom>
            <a:noFill/>
            <a:ln w="9525">
              <a:solidFill>
                <a:srgbClr val="FFFF00"/>
              </a:solidFill>
              <a:miter lim="800000"/>
              <a:headEnd/>
              <a:tailEnd/>
            </a:ln>
          </p:spPr>
          <p:txBody>
            <a:bodyPr wrap="none" anchor="ctr">
              <a:prstTxWarp prst="textNoShape">
                <a:avLst/>
              </a:prstTxWarp>
            </a:bodyPr>
            <a:lstStyle/>
            <a:p>
              <a:pPr eaLnBrk="0" hangingPunct="0"/>
              <a:endParaRPr lang="en-US"/>
            </a:p>
          </p:txBody>
        </p:sp>
      </p:grpSp>
      <p:grpSp>
        <p:nvGrpSpPr>
          <p:cNvPr id="4" name="Group 8"/>
          <p:cNvGrpSpPr>
            <a:grpSpLocks/>
          </p:cNvGrpSpPr>
          <p:nvPr/>
        </p:nvGrpSpPr>
        <p:grpSpPr bwMode="auto">
          <a:xfrm>
            <a:off x="6248400" y="2246313"/>
            <a:ext cx="2592388" cy="2587625"/>
            <a:chOff x="3951" y="2518"/>
            <a:chExt cx="1633" cy="1630"/>
          </a:xfrm>
        </p:grpSpPr>
        <p:sp>
          <p:nvSpPr>
            <p:cNvPr id="21516" name="Rectangle 9"/>
            <p:cNvSpPr>
              <a:spLocks noChangeAspect="1" noChangeArrowheads="1"/>
            </p:cNvSpPr>
            <p:nvPr/>
          </p:nvSpPr>
          <p:spPr bwMode="auto">
            <a:xfrm>
              <a:off x="3951" y="2518"/>
              <a:ext cx="1633" cy="1630"/>
            </a:xfrm>
            <a:prstGeom prst="rect">
              <a:avLst/>
            </a:prstGeom>
            <a:noFill/>
            <a:ln w="76200">
              <a:solidFill>
                <a:srgbClr val="FFFF00"/>
              </a:solidFill>
              <a:miter lim="800000"/>
              <a:headEnd/>
              <a:tailEnd/>
            </a:ln>
          </p:spPr>
          <p:txBody>
            <a:bodyPr wrap="none" anchor="ctr">
              <a:prstTxWarp prst="textNoShape">
                <a:avLst/>
              </a:prstTxWarp>
            </a:bodyPr>
            <a:lstStyle/>
            <a:p>
              <a:pPr eaLnBrk="0" hangingPunct="0"/>
              <a:endParaRPr lang="en-US"/>
            </a:p>
          </p:txBody>
        </p:sp>
        <p:pic>
          <p:nvPicPr>
            <p:cNvPr id="21517" name="Picture 10" descr="color"/>
            <p:cNvPicPr>
              <a:picLocks noChangeAspect="1" noChangeArrowheads="1"/>
            </p:cNvPicPr>
            <p:nvPr/>
          </p:nvPicPr>
          <p:blipFill>
            <a:blip r:embed="rId5"/>
            <a:srcRect/>
            <a:stretch>
              <a:fillRect/>
            </a:stretch>
          </p:blipFill>
          <p:spPr bwMode="auto">
            <a:xfrm>
              <a:off x="3975" y="2541"/>
              <a:ext cx="1584" cy="1584"/>
            </a:xfrm>
            <a:prstGeom prst="rect">
              <a:avLst/>
            </a:prstGeom>
            <a:noFill/>
            <a:ln w="9525">
              <a:noFill/>
              <a:miter lim="800000"/>
              <a:headEnd/>
              <a:tailEnd/>
            </a:ln>
          </p:spPr>
        </p:pic>
      </p:grpSp>
      <p:sp>
        <p:nvSpPr>
          <p:cNvPr id="21512" name="Text Box 11"/>
          <p:cNvSpPr txBox="1">
            <a:spLocks noChangeArrowheads="1"/>
          </p:cNvSpPr>
          <p:nvPr/>
        </p:nvSpPr>
        <p:spPr bwMode="auto">
          <a:xfrm>
            <a:off x="4419600" y="4989513"/>
            <a:ext cx="4419600" cy="954087"/>
          </a:xfrm>
          <a:prstGeom prst="rect">
            <a:avLst/>
          </a:prstGeom>
          <a:noFill/>
          <a:ln w="9525">
            <a:noFill/>
            <a:miter lim="800000"/>
            <a:headEnd/>
            <a:tailEnd/>
          </a:ln>
        </p:spPr>
        <p:txBody>
          <a:bodyPr>
            <a:prstTxWarp prst="textNoShape">
              <a:avLst/>
            </a:prstTxWarp>
            <a:spAutoFit/>
          </a:bodyPr>
          <a:lstStyle/>
          <a:p>
            <a:pPr algn="just" eaLnBrk="0" hangingPunct="0">
              <a:spcBef>
                <a:spcPct val="50000"/>
              </a:spcBef>
            </a:pPr>
            <a:r>
              <a:rPr lang="en-US" sz="1400">
                <a:solidFill>
                  <a:schemeClr val="bg2"/>
                </a:solidFill>
                <a:latin typeface="Arial" charset="0"/>
              </a:rPr>
              <a:t>Right:</a:t>
            </a:r>
            <a:r>
              <a:rPr lang="en-US" sz="1400" b="0">
                <a:solidFill>
                  <a:schemeClr val="bg2"/>
                </a:solidFill>
                <a:latin typeface="Arial" charset="0"/>
              </a:rPr>
              <a:t> Spitzer IRAC 3 channel mosaic (3.6</a:t>
            </a:r>
            <a:r>
              <a:rPr lang="en-US" sz="1400" b="0">
                <a:solidFill>
                  <a:schemeClr val="bg2"/>
                </a:solidFill>
                <a:latin typeface="Symbol" charset="2"/>
              </a:rPr>
              <a:t>m</a:t>
            </a:r>
            <a:r>
              <a:rPr lang="en-US" sz="1400" b="0">
                <a:solidFill>
                  <a:schemeClr val="bg2"/>
                </a:solidFill>
                <a:latin typeface="Arial" charset="0"/>
              </a:rPr>
              <a:t>m in green, 4.5</a:t>
            </a:r>
            <a:r>
              <a:rPr lang="en-US" sz="1400" b="0">
                <a:solidFill>
                  <a:schemeClr val="bg2"/>
                </a:solidFill>
                <a:latin typeface="Symbol" charset="2"/>
              </a:rPr>
              <a:t>m</a:t>
            </a:r>
            <a:r>
              <a:rPr lang="en-US" sz="1400" b="0">
                <a:solidFill>
                  <a:schemeClr val="bg2"/>
                </a:solidFill>
                <a:latin typeface="Arial" charset="0"/>
              </a:rPr>
              <a:t>m in red, and i-band optical in blue); high redshift non-stellar objects are visible in the full resolution view (yellow box).</a:t>
            </a:r>
          </a:p>
        </p:txBody>
      </p:sp>
      <p:sp>
        <p:nvSpPr>
          <p:cNvPr id="21513" name="Rectangle 16"/>
          <p:cNvSpPr>
            <a:spLocks noChangeArrowheads="1"/>
          </p:cNvSpPr>
          <p:nvPr/>
        </p:nvSpPr>
        <p:spPr bwMode="auto">
          <a:xfrm>
            <a:off x="76200" y="2819400"/>
            <a:ext cx="1295400" cy="307975"/>
          </a:xfrm>
          <a:prstGeom prst="rect">
            <a:avLst/>
          </a:prstGeom>
          <a:noFill/>
          <a:ln w="9525">
            <a:noFill/>
            <a:miter lim="800000"/>
            <a:headEnd/>
            <a:tailEnd/>
          </a:ln>
        </p:spPr>
        <p:txBody>
          <a:bodyPr>
            <a:prstTxWarp prst="textNoShape">
              <a:avLst/>
            </a:prstTxWarp>
            <a:spAutoFit/>
          </a:bodyPr>
          <a:lstStyle/>
          <a:p>
            <a:pPr eaLnBrk="0" hangingPunct="0"/>
            <a:r>
              <a:rPr lang="en-US" sz="1400">
                <a:latin typeface="Arial" charset="0"/>
                <a:ea typeface="Arial" charset="0"/>
                <a:cs typeface="Arial" charset="0"/>
              </a:rPr>
              <a:t>GLIMPSE</a:t>
            </a:r>
          </a:p>
        </p:txBody>
      </p:sp>
      <p:sp>
        <p:nvSpPr>
          <p:cNvPr id="21514" name="Rectangle 17"/>
          <p:cNvSpPr>
            <a:spLocks noChangeArrowheads="1"/>
          </p:cNvSpPr>
          <p:nvPr/>
        </p:nvSpPr>
        <p:spPr bwMode="auto">
          <a:xfrm>
            <a:off x="7239000" y="1676400"/>
            <a:ext cx="914400" cy="307975"/>
          </a:xfrm>
          <a:prstGeom prst="rect">
            <a:avLst/>
          </a:prstGeom>
          <a:noFill/>
          <a:ln w="9525">
            <a:noFill/>
            <a:miter lim="800000"/>
            <a:headEnd/>
            <a:tailEnd/>
          </a:ln>
        </p:spPr>
        <p:txBody>
          <a:bodyPr>
            <a:prstTxWarp prst="textNoShape">
              <a:avLst/>
            </a:prstTxWarp>
            <a:spAutoFit/>
          </a:bodyPr>
          <a:lstStyle/>
          <a:p>
            <a:pPr algn="ctr" eaLnBrk="0" hangingPunct="0"/>
            <a:r>
              <a:rPr lang="en-US" sz="1400">
                <a:latin typeface="Arial" charset="0"/>
                <a:ea typeface="Arial" charset="0"/>
                <a:cs typeface="Arial" charset="0"/>
              </a:rPr>
              <a:t>SWIRE</a:t>
            </a:r>
          </a:p>
        </p:txBody>
      </p:sp>
      <p:sp>
        <p:nvSpPr>
          <p:cNvPr id="21515" name="Rectangle 18"/>
          <p:cNvSpPr>
            <a:spLocks noChangeArrowheads="1"/>
          </p:cNvSpPr>
          <p:nvPr/>
        </p:nvSpPr>
        <p:spPr bwMode="auto">
          <a:xfrm>
            <a:off x="2971800" y="4038600"/>
            <a:ext cx="3124200" cy="738188"/>
          </a:xfrm>
          <a:prstGeom prst="rect">
            <a:avLst/>
          </a:prstGeom>
          <a:noFill/>
          <a:ln w="9525">
            <a:solidFill>
              <a:srgbClr val="800000"/>
            </a:solidFill>
            <a:miter lim="800000"/>
            <a:headEnd/>
            <a:tailEnd/>
          </a:ln>
        </p:spPr>
        <p:txBody>
          <a:bodyPr>
            <a:prstTxWarp prst="textNoShape">
              <a:avLst/>
            </a:prstTxWarp>
            <a:spAutoFit/>
          </a:bodyPr>
          <a:lstStyle/>
          <a:p>
            <a:pPr algn="ctr" eaLnBrk="0" hangingPunct="0"/>
            <a:r>
              <a:rPr lang="en-US" sz="1400">
                <a:solidFill>
                  <a:srgbClr val="800000"/>
                </a:solidFill>
                <a:latin typeface="Arial" charset="0"/>
                <a:ea typeface="Arial" charset="0"/>
                <a:cs typeface="Arial" charset="0"/>
              </a:rPr>
              <a:t>Data Federation for QA/validation</a:t>
            </a:r>
            <a:br>
              <a:rPr lang="en-US" sz="1400">
                <a:solidFill>
                  <a:srgbClr val="800000"/>
                </a:solidFill>
                <a:latin typeface="Arial" charset="0"/>
                <a:ea typeface="Arial" charset="0"/>
                <a:cs typeface="Arial" charset="0"/>
              </a:rPr>
            </a:br>
            <a:r>
              <a:rPr lang="en-US" sz="1400">
                <a:solidFill>
                  <a:srgbClr val="800000"/>
                </a:solidFill>
                <a:latin typeface="Arial" charset="0"/>
                <a:ea typeface="Arial" charset="0"/>
                <a:cs typeface="Arial" charset="0"/>
              </a:rPr>
              <a:t>Building Data Products</a:t>
            </a:r>
          </a:p>
          <a:p>
            <a:pPr algn="ctr" eaLnBrk="0" hangingPunct="0"/>
            <a:r>
              <a:rPr lang="en-US" sz="1400">
                <a:solidFill>
                  <a:srgbClr val="800000"/>
                </a:solidFill>
                <a:latin typeface="Arial" charset="0"/>
                <a:ea typeface="Arial" charset="0"/>
                <a:cs typeface="Arial" charset="0"/>
              </a:rPr>
              <a:t>Mission Planning </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fontScale="90000"/>
          </a:bodyPr>
          <a:lstStyle/>
          <a:p>
            <a:pPr eaLnBrk="1" hangingPunct="1"/>
            <a:r>
              <a:rPr lang="en-US" sz="4000"/>
              <a:t>Montage Use by Spitzer </a:t>
            </a:r>
            <a:br>
              <a:rPr lang="en-US" sz="4000"/>
            </a:br>
            <a:r>
              <a:rPr lang="en-US" sz="4000"/>
              <a:t>E/PO Group</a:t>
            </a:r>
          </a:p>
        </p:txBody>
      </p:sp>
      <p:sp>
        <p:nvSpPr>
          <p:cNvPr id="22532" name="Text Box 6"/>
          <p:cNvSpPr txBox="1">
            <a:spLocks noChangeArrowheads="1"/>
          </p:cNvSpPr>
          <p:nvPr/>
        </p:nvSpPr>
        <p:spPr bwMode="auto">
          <a:xfrm>
            <a:off x="7588250" y="1600200"/>
            <a:ext cx="1527175" cy="1816100"/>
          </a:xfrm>
          <a:prstGeom prst="rect">
            <a:avLst/>
          </a:prstGeom>
          <a:noFill/>
          <a:ln w="9525">
            <a:noFill/>
            <a:miter lim="800000"/>
            <a:headEnd/>
            <a:tailEnd/>
          </a:ln>
        </p:spPr>
        <p:txBody>
          <a:bodyPr>
            <a:prstTxWarp prst="textNoShape">
              <a:avLst/>
            </a:prstTxWarp>
            <a:spAutoFit/>
          </a:bodyPr>
          <a:lstStyle/>
          <a:p>
            <a:pPr>
              <a:spcBef>
                <a:spcPct val="20000"/>
              </a:spcBef>
              <a:buClr>
                <a:srgbClr val="0000FF"/>
              </a:buClr>
              <a:buSzPct val="115000"/>
              <a:buFont typeface="Wingdings" charset="2"/>
              <a:buNone/>
            </a:pPr>
            <a:r>
              <a:rPr lang="en-US" sz="1400" b="0">
                <a:latin typeface="Arial" charset="0"/>
              </a:rPr>
              <a:t>100 µm sky; aggregation of COBE and IRAS maps (Schlegel, Finkbeiner and Davis, 1998) 360° x 180°, CAR projection</a:t>
            </a:r>
            <a:endParaRPr lang="en-US" sz="1400" b="0"/>
          </a:p>
        </p:txBody>
      </p:sp>
      <p:sp>
        <p:nvSpPr>
          <p:cNvPr id="22533" name="Text Box 7"/>
          <p:cNvSpPr txBox="1">
            <a:spLocks noChangeArrowheads="1"/>
          </p:cNvSpPr>
          <p:nvPr/>
        </p:nvSpPr>
        <p:spPr bwMode="auto">
          <a:xfrm>
            <a:off x="0" y="6400800"/>
            <a:ext cx="9144000" cy="523875"/>
          </a:xfrm>
          <a:prstGeom prst="rect">
            <a:avLst/>
          </a:prstGeom>
          <a:noFill/>
          <a:ln w="9525">
            <a:noFill/>
            <a:miter lim="800000"/>
            <a:headEnd/>
            <a:tailEnd/>
          </a:ln>
        </p:spPr>
        <p:txBody>
          <a:bodyPr>
            <a:prstTxWarp prst="textNoShape">
              <a:avLst/>
            </a:prstTxWarp>
            <a:spAutoFit/>
          </a:bodyPr>
          <a:lstStyle/>
          <a:p>
            <a:pPr algn="ctr" eaLnBrk="0" hangingPunct="0"/>
            <a:r>
              <a:rPr lang="en-US" sz="1400" b="0">
                <a:latin typeface="Arial" charset="0"/>
              </a:rPr>
              <a:t>Panoramic view of galactic plane as seen by 2MASS, 44° x 8°, 158,400 x  28,800 pixels; covers 0.8% of sky</a:t>
            </a:r>
          </a:p>
          <a:p>
            <a:pPr algn="ctr" eaLnBrk="0" hangingPunct="0"/>
            <a:r>
              <a:rPr lang="en-US" sz="1400" b="0">
                <a:latin typeface="Arial" charset="0"/>
              </a:rPr>
              <a:t> </a:t>
            </a:r>
          </a:p>
        </p:txBody>
      </p:sp>
      <p:pic>
        <p:nvPicPr>
          <p:cNvPr id="22534" name="Picture 142" descr="big_jhk_composite"/>
          <p:cNvPicPr>
            <a:picLocks noChangeAspect="1" noChangeArrowheads="1"/>
          </p:cNvPicPr>
          <p:nvPr/>
        </p:nvPicPr>
        <p:blipFill>
          <a:blip r:embed="rId3"/>
          <a:srcRect t="14922" b="14922"/>
          <a:stretch>
            <a:fillRect/>
          </a:stretch>
        </p:blipFill>
        <p:spPr bwMode="auto">
          <a:xfrm flipV="1">
            <a:off x="0" y="5245100"/>
            <a:ext cx="9144000" cy="1171575"/>
          </a:xfrm>
          <a:prstGeom prst="rect">
            <a:avLst/>
          </a:prstGeom>
          <a:noFill/>
          <a:ln w="9525">
            <a:noFill/>
            <a:miter lim="800000"/>
            <a:headEnd/>
            <a:tailEnd/>
          </a:ln>
        </p:spPr>
      </p:pic>
      <p:graphicFrame>
        <p:nvGraphicFramePr>
          <p:cNvPr id="22530" name="Object 2"/>
          <p:cNvGraphicFramePr>
            <a:graphicFrameLocks noChangeAspect="1"/>
          </p:cNvGraphicFramePr>
          <p:nvPr/>
        </p:nvGraphicFramePr>
        <p:xfrm>
          <a:off x="152400" y="1447800"/>
          <a:ext cx="7239000" cy="3617913"/>
        </p:xfrm>
        <a:graphic>
          <a:graphicData uri="http://schemas.openxmlformats.org/presentationml/2006/ole">
            <mc:AlternateContent xmlns:mc="http://schemas.openxmlformats.org/markup-compatibility/2006">
              <mc:Choice xmlns:v="urn:schemas-microsoft-com:vml" Requires="v">
                <p:oleObj spid="_x0000_s43023" name="Document" r:id="rId5" imgW="5486400" imgH="2743200" progId="Word.Document.8">
                  <p:embed/>
                </p:oleObj>
              </mc:Choice>
              <mc:Fallback>
                <p:oleObj name="Document" r:id="rId5" imgW="5486400" imgH="2743200" progId="Word.Document.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1447800"/>
                        <a:ext cx="7239000" cy="361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95400" y="630238"/>
            <a:ext cx="1219200" cy="762000"/>
            <a:chOff x="1008" y="96"/>
            <a:chExt cx="768" cy="480"/>
          </a:xfrm>
        </p:grpSpPr>
        <p:grpSp>
          <p:nvGrpSpPr>
            <p:cNvPr id="3" name="Group 3"/>
            <p:cNvGrpSpPr>
              <a:grpSpLocks/>
            </p:cNvGrpSpPr>
            <p:nvPr/>
          </p:nvGrpSpPr>
          <p:grpSpPr bwMode="auto">
            <a:xfrm>
              <a:off x="1008" y="192"/>
              <a:ext cx="288" cy="384"/>
              <a:chOff x="1008" y="192"/>
              <a:chExt cx="288" cy="384"/>
            </a:xfrm>
          </p:grpSpPr>
          <p:sp>
            <p:nvSpPr>
              <p:cNvPr id="27781" name="Rectangle 4"/>
              <p:cNvSpPr>
                <a:spLocks noChangeArrowheads="1"/>
              </p:cNvSpPr>
              <p:nvPr/>
            </p:nvSpPr>
            <p:spPr bwMode="auto">
              <a:xfrm>
                <a:off x="1008" y="192"/>
                <a:ext cx="288" cy="384"/>
              </a:xfrm>
              <a:prstGeom prst="rect">
                <a:avLst/>
              </a:prstGeom>
              <a:gradFill rotWithShape="0">
                <a:gsLst>
                  <a:gs pos="0">
                    <a:srgbClr val="CCECFF"/>
                  </a:gs>
                  <a:gs pos="100000">
                    <a:srgbClr val="6699FF"/>
                  </a:gs>
                </a:gsLst>
                <a:lin ang="0" scaled="1"/>
              </a:gradFill>
              <a:ln w="9525">
                <a:noFill/>
                <a:miter lim="800000"/>
                <a:headEnd/>
                <a:tailEnd/>
              </a:ln>
            </p:spPr>
            <p:txBody>
              <a:bodyPr wrap="none" anchor="ctr">
                <a:prstTxWarp prst="textNoShape">
                  <a:avLst/>
                </a:prstTxWarp>
              </a:bodyPr>
              <a:lstStyle/>
              <a:p>
                <a:pPr eaLnBrk="0" hangingPunct="0"/>
                <a:endParaRPr lang="en-US"/>
              </a:p>
            </p:txBody>
          </p:sp>
          <p:sp>
            <p:nvSpPr>
              <p:cNvPr id="27782" name="Text Box 5"/>
              <p:cNvSpPr txBox="1">
                <a:spLocks noChangeArrowheads="1"/>
              </p:cNvSpPr>
              <p:nvPr/>
            </p:nvSpPr>
            <p:spPr bwMode="auto">
              <a:xfrm>
                <a:off x="1056" y="297"/>
                <a:ext cx="192"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solidFill>
                      <a:srgbClr val="000000"/>
                    </a:solidFill>
                  </a:rPr>
                  <a:t>1</a:t>
                </a:r>
              </a:p>
            </p:txBody>
          </p:sp>
        </p:grpSp>
        <p:grpSp>
          <p:nvGrpSpPr>
            <p:cNvPr id="4" name="Group 6"/>
            <p:cNvGrpSpPr>
              <a:grpSpLocks/>
            </p:cNvGrpSpPr>
            <p:nvPr/>
          </p:nvGrpSpPr>
          <p:grpSpPr bwMode="auto">
            <a:xfrm>
              <a:off x="1248" y="144"/>
              <a:ext cx="288" cy="384"/>
              <a:chOff x="1248" y="144"/>
              <a:chExt cx="288" cy="384"/>
            </a:xfrm>
          </p:grpSpPr>
          <p:sp>
            <p:nvSpPr>
              <p:cNvPr id="27779" name="Rectangle 7"/>
              <p:cNvSpPr>
                <a:spLocks noChangeArrowheads="1"/>
              </p:cNvSpPr>
              <p:nvPr/>
            </p:nvSpPr>
            <p:spPr bwMode="auto">
              <a:xfrm>
                <a:off x="1248" y="144"/>
                <a:ext cx="288" cy="384"/>
              </a:xfrm>
              <a:prstGeom prst="rect">
                <a:avLst/>
              </a:prstGeom>
              <a:gradFill rotWithShape="0">
                <a:gsLst>
                  <a:gs pos="0">
                    <a:schemeClr val="tx1"/>
                  </a:gs>
                  <a:gs pos="100000">
                    <a:srgbClr val="99CCFF"/>
                  </a:gs>
                </a:gsLst>
                <a:lin ang="0" scaled="1"/>
              </a:gradFill>
              <a:ln w="9525">
                <a:noFill/>
                <a:miter lim="800000"/>
                <a:headEnd/>
                <a:tailEnd/>
              </a:ln>
            </p:spPr>
            <p:txBody>
              <a:bodyPr wrap="none" anchor="ctr">
                <a:prstTxWarp prst="textNoShape">
                  <a:avLst/>
                </a:prstTxWarp>
              </a:bodyPr>
              <a:lstStyle/>
              <a:p>
                <a:pPr eaLnBrk="0" hangingPunct="0"/>
                <a:endParaRPr lang="en-US"/>
              </a:p>
            </p:txBody>
          </p:sp>
          <p:sp>
            <p:nvSpPr>
              <p:cNvPr id="27780" name="Text Box 8"/>
              <p:cNvSpPr txBox="1">
                <a:spLocks noChangeArrowheads="1"/>
              </p:cNvSpPr>
              <p:nvPr/>
            </p:nvSpPr>
            <p:spPr bwMode="auto">
              <a:xfrm>
                <a:off x="1296" y="249"/>
                <a:ext cx="192"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solidFill>
                      <a:srgbClr val="000000"/>
                    </a:solidFill>
                  </a:rPr>
                  <a:t>2</a:t>
                </a:r>
              </a:p>
            </p:txBody>
          </p:sp>
        </p:grpSp>
        <p:grpSp>
          <p:nvGrpSpPr>
            <p:cNvPr id="5" name="Group 9"/>
            <p:cNvGrpSpPr>
              <a:grpSpLocks/>
            </p:cNvGrpSpPr>
            <p:nvPr/>
          </p:nvGrpSpPr>
          <p:grpSpPr bwMode="auto">
            <a:xfrm>
              <a:off x="1488" y="96"/>
              <a:ext cx="288" cy="384"/>
              <a:chOff x="1488" y="96"/>
              <a:chExt cx="288" cy="384"/>
            </a:xfrm>
          </p:grpSpPr>
          <p:sp>
            <p:nvSpPr>
              <p:cNvPr id="27777" name="Rectangle 10"/>
              <p:cNvSpPr>
                <a:spLocks noChangeArrowheads="1"/>
              </p:cNvSpPr>
              <p:nvPr/>
            </p:nvSpPr>
            <p:spPr bwMode="auto">
              <a:xfrm>
                <a:off x="1488" y="96"/>
                <a:ext cx="288" cy="384"/>
              </a:xfrm>
              <a:prstGeom prst="rect">
                <a:avLst/>
              </a:prstGeom>
              <a:solidFill>
                <a:srgbClr val="CCECFF"/>
              </a:solidFill>
              <a:ln w="9525">
                <a:noFill/>
                <a:miter lim="800000"/>
                <a:headEnd/>
                <a:tailEnd/>
              </a:ln>
            </p:spPr>
            <p:txBody>
              <a:bodyPr wrap="none" anchor="ctr">
                <a:prstTxWarp prst="textNoShape">
                  <a:avLst/>
                </a:prstTxWarp>
              </a:bodyPr>
              <a:lstStyle/>
              <a:p>
                <a:pPr eaLnBrk="0" hangingPunct="0"/>
                <a:endParaRPr lang="en-US"/>
              </a:p>
            </p:txBody>
          </p:sp>
          <p:sp>
            <p:nvSpPr>
              <p:cNvPr id="27778" name="Text Box 11"/>
              <p:cNvSpPr txBox="1">
                <a:spLocks noChangeArrowheads="1"/>
              </p:cNvSpPr>
              <p:nvPr/>
            </p:nvSpPr>
            <p:spPr bwMode="auto">
              <a:xfrm>
                <a:off x="1536" y="201"/>
                <a:ext cx="192"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solidFill>
                      <a:srgbClr val="000000"/>
                    </a:solidFill>
                  </a:rPr>
                  <a:t>3</a:t>
                </a:r>
              </a:p>
            </p:txBody>
          </p:sp>
        </p:grpSp>
      </p:grpSp>
      <p:grpSp>
        <p:nvGrpSpPr>
          <p:cNvPr id="6" name="Group 12"/>
          <p:cNvGrpSpPr>
            <a:grpSpLocks/>
          </p:cNvGrpSpPr>
          <p:nvPr/>
        </p:nvGrpSpPr>
        <p:grpSpPr bwMode="auto">
          <a:xfrm>
            <a:off x="457200" y="1239838"/>
            <a:ext cx="2895600" cy="990600"/>
            <a:chOff x="288" y="541"/>
            <a:chExt cx="1824" cy="624"/>
          </a:xfrm>
        </p:grpSpPr>
        <p:grpSp>
          <p:nvGrpSpPr>
            <p:cNvPr id="7" name="Group 13"/>
            <p:cNvGrpSpPr>
              <a:grpSpLocks/>
            </p:cNvGrpSpPr>
            <p:nvPr/>
          </p:nvGrpSpPr>
          <p:grpSpPr bwMode="auto">
            <a:xfrm>
              <a:off x="288" y="973"/>
              <a:ext cx="624" cy="192"/>
              <a:chOff x="480" y="912"/>
              <a:chExt cx="624" cy="192"/>
            </a:xfrm>
          </p:grpSpPr>
          <p:sp>
            <p:nvSpPr>
              <p:cNvPr id="27772" name="Oval 14"/>
              <p:cNvSpPr>
                <a:spLocks noChangeArrowheads="1"/>
              </p:cNvSpPr>
              <p:nvPr/>
            </p:nvSpPr>
            <p:spPr bwMode="auto">
              <a:xfrm>
                <a:off x="480" y="912"/>
                <a:ext cx="528"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73" name="Text Box 15"/>
              <p:cNvSpPr txBox="1">
                <a:spLocks noChangeArrowheads="1"/>
              </p:cNvSpPr>
              <p:nvPr/>
            </p:nvSpPr>
            <p:spPr bwMode="auto">
              <a:xfrm>
                <a:off x="480" y="912"/>
                <a:ext cx="624"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mProject 1</a:t>
                </a:r>
              </a:p>
            </p:txBody>
          </p:sp>
        </p:grpSp>
        <p:grpSp>
          <p:nvGrpSpPr>
            <p:cNvPr id="8" name="Group 16"/>
            <p:cNvGrpSpPr>
              <a:grpSpLocks/>
            </p:cNvGrpSpPr>
            <p:nvPr/>
          </p:nvGrpSpPr>
          <p:grpSpPr bwMode="auto">
            <a:xfrm>
              <a:off x="912" y="973"/>
              <a:ext cx="576" cy="192"/>
              <a:chOff x="1104" y="912"/>
              <a:chExt cx="576" cy="192"/>
            </a:xfrm>
          </p:grpSpPr>
          <p:sp>
            <p:nvSpPr>
              <p:cNvPr id="27770" name="Oval 17"/>
              <p:cNvSpPr>
                <a:spLocks noChangeArrowheads="1"/>
              </p:cNvSpPr>
              <p:nvPr/>
            </p:nvSpPr>
            <p:spPr bwMode="auto">
              <a:xfrm>
                <a:off x="1104" y="912"/>
                <a:ext cx="528"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71" name="Text Box 18"/>
              <p:cNvSpPr txBox="1">
                <a:spLocks noChangeArrowheads="1"/>
              </p:cNvSpPr>
              <p:nvPr/>
            </p:nvSpPr>
            <p:spPr bwMode="auto">
              <a:xfrm>
                <a:off x="1104" y="912"/>
                <a:ext cx="576"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mProject 2</a:t>
                </a:r>
              </a:p>
            </p:txBody>
          </p:sp>
        </p:grpSp>
        <p:grpSp>
          <p:nvGrpSpPr>
            <p:cNvPr id="9" name="Group 19"/>
            <p:cNvGrpSpPr>
              <a:grpSpLocks/>
            </p:cNvGrpSpPr>
            <p:nvPr/>
          </p:nvGrpSpPr>
          <p:grpSpPr bwMode="auto">
            <a:xfrm>
              <a:off x="1536" y="973"/>
              <a:ext cx="576" cy="192"/>
              <a:chOff x="1728" y="912"/>
              <a:chExt cx="576" cy="192"/>
            </a:xfrm>
          </p:grpSpPr>
          <p:sp>
            <p:nvSpPr>
              <p:cNvPr id="27768" name="Oval 20"/>
              <p:cNvSpPr>
                <a:spLocks noChangeArrowheads="1"/>
              </p:cNvSpPr>
              <p:nvPr/>
            </p:nvSpPr>
            <p:spPr bwMode="auto">
              <a:xfrm>
                <a:off x="1728" y="912"/>
                <a:ext cx="528"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69" name="Text Box 21"/>
              <p:cNvSpPr txBox="1">
                <a:spLocks noChangeArrowheads="1"/>
              </p:cNvSpPr>
              <p:nvPr/>
            </p:nvSpPr>
            <p:spPr bwMode="auto">
              <a:xfrm>
                <a:off x="1728" y="912"/>
                <a:ext cx="576"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mProject 3</a:t>
                </a:r>
              </a:p>
            </p:txBody>
          </p:sp>
        </p:grpSp>
        <p:cxnSp>
          <p:nvCxnSpPr>
            <p:cNvPr id="27765" name="AutoShape 22"/>
            <p:cNvCxnSpPr>
              <a:cxnSpLocks noChangeShapeType="1"/>
              <a:stCxn id="27781" idx="2"/>
              <a:endCxn id="27773" idx="0"/>
            </p:cNvCxnSpPr>
            <p:nvPr/>
          </p:nvCxnSpPr>
          <p:spPr bwMode="auto">
            <a:xfrm flipH="1">
              <a:off x="600" y="637"/>
              <a:ext cx="360" cy="336"/>
            </a:xfrm>
            <a:prstGeom prst="straightConnector1">
              <a:avLst/>
            </a:prstGeom>
            <a:noFill/>
            <a:ln w="9525">
              <a:solidFill>
                <a:schemeClr val="bg1"/>
              </a:solidFill>
              <a:round/>
              <a:headEnd/>
              <a:tailEnd type="triangle" w="med" len="med"/>
            </a:ln>
          </p:spPr>
        </p:cxnSp>
        <p:cxnSp>
          <p:nvCxnSpPr>
            <p:cNvPr id="27766" name="AutoShape 23"/>
            <p:cNvCxnSpPr>
              <a:cxnSpLocks noChangeShapeType="1"/>
              <a:stCxn id="27779" idx="2"/>
              <a:endCxn id="27771" idx="0"/>
            </p:cNvCxnSpPr>
            <p:nvPr/>
          </p:nvCxnSpPr>
          <p:spPr bwMode="auto">
            <a:xfrm>
              <a:off x="1200" y="589"/>
              <a:ext cx="0" cy="384"/>
            </a:xfrm>
            <a:prstGeom prst="straightConnector1">
              <a:avLst/>
            </a:prstGeom>
            <a:noFill/>
            <a:ln w="9525">
              <a:solidFill>
                <a:schemeClr val="bg1"/>
              </a:solidFill>
              <a:round/>
              <a:headEnd/>
              <a:tailEnd type="triangle" w="med" len="med"/>
            </a:ln>
          </p:spPr>
        </p:cxnSp>
        <p:cxnSp>
          <p:nvCxnSpPr>
            <p:cNvPr id="27767" name="AutoShape 24"/>
            <p:cNvCxnSpPr>
              <a:cxnSpLocks noChangeShapeType="1"/>
              <a:stCxn id="27777" idx="2"/>
              <a:endCxn id="27769" idx="0"/>
            </p:cNvCxnSpPr>
            <p:nvPr/>
          </p:nvCxnSpPr>
          <p:spPr bwMode="auto">
            <a:xfrm>
              <a:off x="1440" y="541"/>
              <a:ext cx="384" cy="432"/>
            </a:xfrm>
            <a:prstGeom prst="straightConnector1">
              <a:avLst/>
            </a:prstGeom>
            <a:noFill/>
            <a:ln w="9525">
              <a:solidFill>
                <a:schemeClr val="bg1"/>
              </a:solidFill>
              <a:round/>
              <a:headEnd/>
              <a:tailEnd type="triangle" w="med" len="med"/>
            </a:ln>
          </p:spPr>
        </p:cxnSp>
      </p:grpSp>
      <p:grpSp>
        <p:nvGrpSpPr>
          <p:cNvPr id="10" name="Group 25"/>
          <p:cNvGrpSpPr>
            <a:grpSpLocks/>
          </p:cNvGrpSpPr>
          <p:nvPr/>
        </p:nvGrpSpPr>
        <p:grpSpPr bwMode="auto">
          <a:xfrm>
            <a:off x="876300" y="2230438"/>
            <a:ext cx="1981200" cy="1219200"/>
            <a:chOff x="552" y="1165"/>
            <a:chExt cx="1248" cy="768"/>
          </a:xfrm>
        </p:grpSpPr>
        <p:grpSp>
          <p:nvGrpSpPr>
            <p:cNvPr id="11" name="Group 26"/>
            <p:cNvGrpSpPr>
              <a:grpSpLocks/>
            </p:cNvGrpSpPr>
            <p:nvPr/>
          </p:nvGrpSpPr>
          <p:grpSpPr bwMode="auto">
            <a:xfrm rot="946323">
              <a:off x="720" y="1453"/>
              <a:ext cx="768" cy="480"/>
              <a:chOff x="1008" y="96"/>
              <a:chExt cx="768" cy="480"/>
            </a:xfrm>
          </p:grpSpPr>
          <p:grpSp>
            <p:nvGrpSpPr>
              <p:cNvPr id="12" name="Group 27"/>
              <p:cNvGrpSpPr>
                <a:grpSpLocks/>
              </p:cNvGrpSpPr>
              <p:nvPr/>
            </p:nvGrpSpPr>
            <p:grpSpPr bwMode="auto">
              <a:xfrm>
                <a:off x="1008" y="192"/>
                <a:ext cx="288" cy="384"/>
                <a:chOff x="1008" y="192"/>
                <a:chExt cx="288" cy="384"/>
              </a:xfrm>
            </p:grpSpPr>
            <p:sp>
              <p:nvSpPr>
                <p:cNvPr id="27760" name="Rectangle 28"/>
                <p:cNvSpPr>
                  <a:spLocks noChangeArrowheads="1"/>
                </p:cNvSpPr>
                <p:nvPr/>
              </p:nvSpPr>
              <p:spPr bwMode="auto">
                <a:xfrm>
                  <a:off x="1008" y="192"/>
                  <a:ext cx="288" cy="384"/>
                </a:xfrm>
                <a:prstGeom prst="rect">
                  <a:avLst/>
                </a:prstGeom>
                <a:gradFill rotWithShape="0">
                  <a:gsLst>
                    <a:gs pos="0">
                      <a:srgbClr val="CCECFF"/>
                    </a:gs>
                    <a:gs pos="100000">
                      <a:srgbClr val="6699FF"/>
                    </a:gs>
                  </a:gsLst>
                  <a:lin ang="0" scaled="1"/>
                </a:gradFill>
                <a:ln w="9525">
                  <a:noFill/>
                  <a:miter lim="800000"/>
                  <a:headEnd/>
                  <a:tailEnd/>
                </a:ln>
              </p:spPr>
              <p:txBody>
                <a:bodyPr wrap="none" anchor="ctr">
                  <a:prstTxWarp prst="textNoShape">
                    <a:avLst/>
                  </a:prstTxWarp>
                </a:bodyPr>
                <a:lstStyle/>
                <a:p>
                  <a:pPr eaLnBrk="0" hangingPunct="0"/>
                  <a:endParaRPr lang="en-US"/>
                </a:p>
              </p:txBody>
            </p:sp>
            <p:sp>
              <p:nvSpPr>
                <p:cNvPr id="27761" name="Text Box 29"/>
                <p:cNvSpPr txBox="1">
                  <a:spLocks noChangeArrowheads="1"/>
                </p:cNvSpPr>
                <p:nvPr/>
              </p:nvSpPr>
              <p:spPr bwMode="auto">
                <a:xfrm>
                  <a:off x="1056" y="297"/>
                  <a:ext cx="192"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solidFill>
                        <a:srgbClr val="000000"/>
                      </a:solidFill>
                    </a:rPr>
                    <a:t>1</a:t>
                  </a:r>
                </a:p>
              </p:txBody>
            </p:sp>
          </p:grpSp>
          <p:grpSp>
            <p:nvGrpSpPr>
              <p:cNvPr id="13" name="Group 30"/>
              <p:cNvGrpSpPr>
                <a:grpSpLocks/>
              </p:cNvGrpSpPr>
              <p:nvPr/>
            </p:nvGrpSpPr>
            <p:grpSpPr bwMode="auto">
              <a:xfrm>
                <a:off x="1248" y="144"/>
                <a:ext cx="288" cy="384"/>
                <a:chOff x="1248" y="144"/>
                <a:chExt cx="288" cy="384"/>
              </a:xfrm>
            </p:grpSpPr>
            <p:sp>
              <p:nvSpPr>
                <p:cNvPr id="27758" name="Rectangle 31"/>
                <p:cNvSpPr>
                  <a:spLocks noChangeArrowheads="1"/>
                </p:cNvSpPr>
                <p:nvPr/>
              </p:nvSpPr>
              <p:spPr bwMode="auto">
                <a:xfrm>
                  <a:off x="1248" y="144"/>
                  <a:ext cx="288" cy="384"/>
                </a:xfrm>
                <a:prstGeom prst="rect">
                  <a:avLst/>
                </a:prstGeom>
                <a:gradFill rotWithShape="0">
                  <a:gsLst>
                    <a:gs pos="0">
                      <a:schemeClr val="tx1"/>
                    </a:gs>
                    <a:gs pos="100000">
                      <a:srgbClr val="99CCFF"/>
                    </a:gs>
                  </a:gsLst>
                  <a:lin ang="0" scaled="1"/>
                </a:gradFill>
                <a:ln w="9525">
                  <a:noFill/>
                  <a:miter lim="800000"/>
                  <a:headEnd/>
                  <a:tailEnd/>
                </a:ln>
              </p:spPr>
              <p:txBody>
                <a:bodyPr wrap="none" anchor="ctr">
                  <a:prstTxWarp prst="textNoShape">
                    <a:avLst/>
                  </a:prstTxWarp>
                </a:bodyPr>
                <a:lstStyle/>
                <a:p>
                  <a:pPr eaLnBrk="0" hangingPunct="0"/>
                  <a:endParaRPr lang="en-US"/>
                </a:p>
              </p:txBody>
            </p:sp>
            <p:sp>
              <p:nvSpPr>
                <p:cNvPr id="27759" name="Text Box 32"/>
                <p:cNvSpPr txBox="1">
                  <a:spLocks noChangeArrowheads="1"/>
                </p:cNvSpPr>
                <p:nvPr/>
              </p:nvSpPr>
              <p:spPr bwMode="auto">
                <a:xfrm>
                  <a:off x="1296" y="249"/>
                  <a:ext cx="192"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solidFill>
                        <a:srgbClr val="000000"/>
                      </a:solidFill>
                    </a:rPr>
                    <a:t>2</a:t>
                  </a:r>
                </a:p>
              </p:txBody>
            </p:sp>
          </p:grpSp>
          <p:grpSp>
            <p:nvGrpSpPr>
              <p:cNvPr id="14" name="Group 33"/>
              <p:cNvGrpSpPr>
                <a:grpSpLocks/>
              </p:cNvGrpSpPr>
              <p:nvPr/>
            </p:nvGrpSpPr>
            <p:grpSpPr bwMode="auto">
              <a:xfrm>
                <a:off x="1488" y="96"/>
                <a:ext cx="288" cy="384"/>
                <a:chOff x="1488" y="96"/>
                <a:chExt cx="288" cy="384"/>
              </a:xfrm>
            </p:grpSpPr>
            <p:sp>
              <p:nvSpPr>
                <p:cNvPr id="27756" name="Rectangle 34"/>
                <p:cNvSpPr>
                  <a:spLocks noChangeArrowheads="1"/>
                </p:cNvSpPr>
                <p:nvPr/>
              </p:nvSpPr>
              <p:spPr bwMode="auto">
                <a:xfrm>
                  <a:off x="1488" y="96"/>
                  <a:ext cx="288" cy="384"/>
                </a:xfrm>
                <a:prstGeom prst="rect">
                  <a:avLst/>
                </a:prstGeom>
                <a:solidFill>
                  <a:srgbClr val="CCECFF"/>
                </a:solidFill>
                <a:ln w="9525">
                  <a:noFill/>
                  <a:miter lim="800000"/>
                  <a:headEnd/>
                  <a:tailEnd/>
                </a:ln>
              </p:spPr>
              <p:txBody>
                <a:bodyPr wrap="none" anchor="ctr">
                  <a:prstTxWarp prst="textNoShape">
                    <a:avLst/>
                  </a:prstTxWarp>
                </a:bodyPr>
                <a:lstStyle/>
                <a:p>
                  <a:pPr eaLnBrk="0" hangingPunct="0"/>
                  <a:endParaRPr lang="en-US"/>
                </a:p>
              </p:txBody>
            </p:sp>
            <p:sp>
              <p:nvSpPr>
                <p:cNvPr id="27757" name="Text Box 35"/>
                <p:cNvSpPr txBox="1">
                  <a:spLocks noChangeArrowheads="1"/>
                </p:cNvSpPr>
                <p:nvPr/>
              </p:nvSpPr>
              <p:spPr bwMode="auto">
                <a:xfrm>
                  <a:off x="1536" y="201"/>
                  <a:ext cx="192"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solidFill>
                        <a:srgbClr val="000000"/>
                      </a:solidFill>
                    </a:rPr>
                    <a:t>3</a:t>
                  </a:r>
                </a:p>
              </p:txBody>
            </p:sp>
          </p:grpSp>
        </p:grpSp>
        <p:cxnSp>
          <p:nvCxnSpPr>
            <p:cNvPr id="27750" name="AutoShape 36"/>
            <p:cNvCxnSpPr>
              <a:cxnSpLocks noChangeShapeType="1"/>
              <a:endCxn id="27760" idx="1"/>
            </p:cNvCxnSpPr>
            <p:nvPr/>
          </p:nvCxnSpPr>
          <p:spPr bwMode="auto">
            <a:xfrm>
              <a:off x="552" y="1165"/>
              <a:ext cx="168" cy="468"/>
            </a:xfrm>
            <a:prstGeom prst="straightConnector1">
              <a:avLst/>
            </a:prstGeom>
            <a:noFill/>
            <a:ln w="9525">
              <a:solidFill>
                <a:schemeClr val="bg1"/>
              </a:solidFill>
              <a:round/>
              <a:headEnd/>
              <a:tailEnd type="triangle" w="med" len="med"/>
            </a:ln>
          </p:spPr>
        </p:cxnSp>
        <p:cxnSp>
          <p:nvCxnSpPr>
            <p:cNvPr id="27751" name="AutoShape 37"/>
            <p:cNvCxnSpPr>
              <a:cxnSpLocks noChangeShapeType="1"/>
              <a:endCxn id="27758" idx="0"/>
            </p:cNvCxnSpPr>
            <p:nvPr/>
          </p:nvCxnSpPr>
          <p:spPr bwMode="auto">
            <a:xfrm flipH="1">
              <a:off x="1156" y="1165"/>
              <a:ext cx="20" cy="343"/>
            </a:xfrm>
            <a:prstGeom prst="straightConnector1">
              <a:avLst/>
            </a:prstGeom>
            <a:noFill/>
            <a:ln w="9525">
              <a:solidFill>
                <a:schemeClr val="bg1"/>
              </a:solidFill>
              <a:round/>
              <a:headEnd/>
              <a:tailEnd type="triangle" w="med" len="med"/>
            </a:ln>
          </p:spPr>
        </p:cxnSp>
        <p:cxnSp>
          <p:nvCxnSpPr>
            <p:cNvPr id="27752" name="AutoShape 38"/>
            <p:cNvCxnSpPr>
              <a:cxnSpLocks noChangeShapeType="1"/>
              <a:endCxn id="27756" idx="0"/>
            </p:cNvCxnSpPr>
            <p:nvPr/>
          </p:nvCxnSpPr>
          <p:spPr bwMode="auto">
            <a:xfrm flipH="1">
              <a:off x="1400" y="1165"/>
              <a:ext cx="400" cy="362"/>
            </a:xfrm>
            <a:prstGeom prst="straightConnector1">
              <a:avLst/>
            </a:prstGeom>
            <a:noFill/>
            <a:ln w="9525">
              <a:solidFill>
                <a:schemeClr val="bg1"/>
              </a:solidFill>
              <a:round/>
              <a:headEnd/>
              <a:tailEnd type="triangle" w="med" len="med"/>
            </a:ln>
          </p:spPr>
        </p:cxnSp>
      </p:grpSp>
      <p:grpSp>
        <p:nvGrpSpPr>
          <p:cNvPr id="15" name="Group 39"/>
          <p:cNvGrpSpPr>
            <a:grpSpLocks/>
          </p:cNvGrpSpPr>
          <p:nvPr/>
        </p:nvGrpSpPr>
        <p:grpSpPr bwMode="auto">
          <a:xfrm>
            <a:off x="746125" y="3328988"/>
            <a:ext cx="1997075" cy="882650"/>
            <a:chOff x="470" y="1857"/>
            <a:chExt cx="1258" cy="556"/>
          </a:xfrm>
        </p:grpSpPr>
        <p:grpSp>
          <p:nvGrpSpPr>
            <p:cNvPr id="16" name="Group 40"/>
            <p:cNvGrpSpPr>
              <a:grpSpLocks/>
            </p:cNvGrpSpPr>
            <p:nvPr/>
          </p:nvGrpSpPr>
          <p:grpSpPr bwMode="auto">
            <a:xfrm>
              <a:off x="470" y="2236"/>
              <a:ext cx="586" cy="177"/>
              <a:chOff x="662" y="2175"/>
              <a:chExt cx="586" cy="177"/>
            </a:xfrm>
          </p:grpSpPr>
          <p:sp>
            <p:nvSpPr>
              <p:cNvPr id="27747" name="Oval 41"/>
              <p:cNvSpPr>
                <a:spLocks noChangeArrowheads="1"/>
              </p:cNvSpPr>
              <p:nvPr/>
            </p:nvSpPr>
            <p:spPr bwMode="auto">
              <a:xfrm>
                <a:off x="662" y="2180"/>
                <a:ext cx="528" cy="17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48" name="Text Box 42"/>
              <p:cNvSpPr txBox="1">
                <a:spLocks noChangeArrowheads="1"/>
              </p:cNvSpPr>
              <p:nvPr/>
            </p:nvSpPr>
            <p:spPr bwMode="auto">
              <a:xfrm>
                <a:off x="672" y="2175"/>
                <a:ext cx="576"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mDiff 1 2</a:t>
                </a:r>
              </a:p>
            </p:txBody>
          </p:sp>
        </p:grpSp>
        <p:grpSp>
          <p:nvGrpSpPr>
            <p:cNvPr id="17" name="Group 43"/>
            <p:cNvGrpSpPr>
              <a:grpSpLocks/>
            </p:cNvGrpSpPr>
            <p:nvPr/>
          </p:nvGrpSpPr>
          <p:grpSpPr bwMode="auto">
            <a:xfrm>
              <a:off x="1152" y="2236"/>
              <a:ext cx="576" cy="177"/>
              <a:chOff x="1344" y="2175"/>
              <a:chExt cx="576" cy="177"/>
            </a:xfrm>
          </p:grpSpPr>
          <p:sp>
            <p:nvSpPr>
              <p:cNvPr id="27745" name="Oval 44"/>
              <p:cNvSpPr>
                <a:spLocks noChangeArrowheads="1"/>
              </p:cNvSpPr>
              <p:nvPr/>
            </p:nvSpPr>
            <p:spPr bwMode="auto">
              <a:xfrm>
                <a:off x="1344" y="2180"/>
                <a:ext cx="528" cy="17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46" name="Text Box 45"/>
              <p:cNvSpPr txBox="1">
                <a:spLocks noChangeArrowheads="1"/>
              </p:cNvSpPr>
              <p:nvPr/>
            </p:nvSpPr>
            <p:spPr bwMode="auto">
              <a:xfrm>
                <a:off x="1344" y="2175"/>
                <a:ext cx="576"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mDiff 2 3</a:t>
                </a:r>
              </a:p>
            </p:txBody>
          </p:sp>
        </p:grpSp>
        <p:cxnSp>
          <p:nvCxnSpPr>
            <p:cNvPr id="27741" name="AutoShape 46"/>
            <p:cNvCxnSpPr>
              <a:cxnSpLocks noChangeShapeType="1"/>
              <a:stCxn id="27760" idx="2"/>
              <a:endCxn id="27748" idx="0"/>
            </p:cNvCxnSpPr>
            <p:nvPr/>
          </p:nvCxnSpPr>
          <p:spPr bwMode="auto">
            <a:xfrm flipH="1">
              <a:off x="768" y="1857"/>
              <a:ext cx="38" cy="379"/>
            </a:xfrm>
            <a:prstGeom prst="straightConnector1">
              <a:avLst/>
            </a:prstGeom>
            <a:noFill/>
            <a:ln w="9525">
              <a:solidFill>
                <a:schemeClr val="bg1"/>
              </a:solidFill>
              <a:round/>
              <a:headEnd/>
              <a:tailEnd type="triangle" w="med" len="med"/>
            </a:ln>
          </p:spPr>
        </p:cxnSp>
        <p:cxnSp>
          <p:nvCxnSpPr>
            <p:cNvPr id="27742" name="AutoShape 47"/>
            <p:cNvCxnSpPr>
              <a:cxnSpLocks noChangeShapeType="1"/>
              <a:stCxn id="27758" idx="2"/>
              <a:endCxn id="27748" idx="0"/>
            </p:cNvCxnSpPr>
            <p:nvPr/>
          </p:nvCxnSpPr>
          <p:spPr bwMode="auto">
            <a:xfrm flipH="1">
              <a:off x="768" y="1877"/>
              <a:ext cx="283" cy="359"/>
            </a:xfrm>
            <a:prstGeom prst="straightConnector1">
              <a:avLst/>
            </a:prstGeom>
            <a:noFill/>
            <a:ln w="9525">
              <a:solidFill>
                <a:schemeClr val="bg1"/>
              </a:solidFill>
              <a:round/>
              <a:headEnd/>
              <a:tailEnd type="triangle" w="med" len="med"/>
            </a:ln>
          </p:spPr>
        </p:cxnSp>
        <p:cxnSp>
          <p:nvCxnSpPr>
            <p:cNvPr id="27743" name="AutoShape 48"/>
            <p:cNvCxnSpPr>
              <a:cxnSpLocks noChangeShapeType="1"/>
              <a:stCxn id="27758" idx="2"/>
              <a:endCxn id="27746" idx="0"/>
            </p:cNvCxnSpPr>
            <p:nvPr/>
          </p:nvCxnSpPr>
          <p:spPr bwMode="auto">
            <a:xfrm>
              <a:off x="1051" y="1877"/>
              <a:ext cx="389" cy="359"/>
            </a:xfrm>
            <a:prstGeom prst="straightConnector1">
              <a:avLst/>
            </a:prstGeom>
            <a:noFill/>
            <a:ln w="9525">
              <a:solidFill>
                <a:schemeClr val="bg1"/>
              </a:solidFill>
              <a:round/>
              <a:headEnd/>
              <a:tailEnd type="triangle" w="med" len="med"/>
            </a:ln>
          </p:spPr>
        </p:cxnSp>
        <p:cxnSp>
          <p:nvCxnSpPr>
            <p:cNvPr id="27744" name="AutoShape 49"/>
            <p:cNvCxnSpPr>
              <a:cxnSpLocks noChangeShapeType="1"/>
              <a:stCxn id="27756" idx="2"/>
              <a:endCxn id="27746" idx="0"/>
            </p:cNvCxnSpPr>
            <p:nvPr/>
          </p:nvCxnSpPr>
          <p:spPr bwMode="auto">
            <a:xfrm>
              <a:off x="1295" y="1896"/>
              <a:ext cx="145" cy="340"/>
            </a:xfrm>
            <a:prstGeom prst="straightConnector1">
              <a:avLst/>
            </a:prstGeom>
            <a:noFill/>
            <a:ln w="9525">
              <a:solidFill>
                <a:schemeClr val="bg1"/>
              </a:solidFill>
              <a:round/>
              <a:headEnd/>
              <a:tailEnd type="triangle" w="med" len="med"/>
            </a:ln>
          </p:spPr>
        </p:cxnSp>
      </p:grpSp>
      <p:grpSp>
        <p:nvGrpSpPr>
          <p:cNvPr id="18" name="Group 50"/>
          <p:cNvGrpSpPr>
            <a:grpSpLocks/>
          </p:cNvGrpSpPr>
          <p:nvPr/>
        </p:nvGrpSpPr>
        <p:grpSpPr bwMode="auto">
          <a:xfrm>
            <a:off x="457200" y="5159375"/>
            <a:ext cx="2438400" cy="728663"/>
            <a:chOff x="288" y="3010"/>
            <a:chExt cx="1536" cy="459"/>
          </a:xfrm>
        </p:grpSpPr>
        <p:grpSp>
          <p:nvGrpSpPr>
            <p:cNvPr id="19" name="Group 51"/>
            <p:cNvGrpSpPr>
              <a:grpSpLocks/>
            </p:cNvGrpSpPr>
            <p:nvPr/>
          </p:nvGrpSpPr>
          <p:grpSpPr bwMode="auto">
            <a:xfrm>
              <a:off x="288" y="3277"/>
              <a:ext cx="720" cy="192"/>
              <a:chOff x="480" y="3216"/>
              <a:chExt cx="720" cy="192"/>
            </a:xfrm>
          </p:grpSpPr>
          <p:sp>
            <p:nvSpPr>
              <p:cNvPr id="27737" name="Oval 52"/>
              <p:cNvSpPr>
                <a:spLocks noChangeArrowheads="1"/>
              </p:cNvSpPr>
              <p:nvPr/>
            </p:nvSpPr>
            <p:spPr bwMode="auto">
              <a:xfrm>
                <a:off x="480" y="3216"/>
                <a:ext cx="720"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38" name="Text Box 53"/>
              <p:cNvSpPr txBox="1">
                <a:spLocks noChangeArrowheads="1"/>
              </p:cNvSpPr>
              <p:nvPr/>
            </p:nvSpPr>
            <p:spPr bwMode="auto">
              <a:xfrm>
                <a:off x="480" y="3216"/>
                <a:ext cx="720"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mFitplane D</a:t>
                </a:r>
                <a:r>
                  <a:rPr lang="en-US" sz="1200" b="0" baseline="-25000"/>
                  <a:t>12</a:t>
                </a:r>
              </a:p>
            </p:txBody>
          </p:sp>
        </p:grpSp>
        <p:grpSp>
          <p:nvGrpSpPr>
            <p:cNvPr id="20" name="Group 54"/>
            <p:cNvGrpSpPr>
              <a:grpSpLocks/>
            </p:cNvGrpSpPr>
            <p:nvPr/>
          </p:nvGrpSpPr>
          <p:grpSpPr bwMode="auto">
            <a:xfrm>
              <a:off x="1104" y="3277"/>
              <a:ext cx="720" cy="192"/>
              <a:chOff x="1296" y="3216"/>
              <a:chExt cx="720" cy="192"/>
            </a:xfrm>
          </p:grpSpPr>
          <p:sp>
            <p:nvSpPr>
              <p:cNvPr id="27735" name="Oval 55"/>
              <p:cNvSpPr>
                <a:spLocks noChangeArrowheads="1"/>
              </p:cNvSpPr>
              <p:nvPr/>
            </p:nvSpPr>
            <p:spPr bwMode="auto">
              <a:xfrm>
                <a:off x="1296" y="3216"/>
                <a:ext cx="720"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36" name="Text Box 56"/>
              <p:cNvSpPr txBox="1">
                <a:spLocks noChangeArrowheads="1"/>
              </p:cNvSpPr>
              <p:nvPr/>
            </p:nvSpPr>
            <p:spPr bwMode="auto">
              <a:xfrm>
                <a:off x="1296" y="3216"/>
                <a:ext cx="720"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mFitplane D</a:t>
                </a:r>
                <a:r>
                  <a:rPr lang="en-US" sz="1200" b="0" baseline="-25000"/>
                  <a:t>23</a:t>
                </a:r>
              </a:p>
            </p:txBody>
          </p:sp>
        </p:grpSp>
        <p:cxnSp>
          <p:nvCxnSpPr>
            <p:cNvPr id="27733" name="AutoShape 57"/>
            <p:cNvCxnSpPr>
              <a:cxnSpLocks noChangeShapeType="1"/>
              <a:stCxn id="27699" idx="2"/>
              <a:endCxn id="27737" idx="0"/>
            </p:cNvCxnSpPr>
            <p:nvPr/>
          </p:nvCxnSpPr>
          <p:spPr bwMode="auto">
            <a:xfrm>
              <a:off x="610" y="3011"/>
              <a:ext cx="38" cy="266"/>
            </a:xfrm>
            <a:prstGeom prst="straightConnector1">
              <a:avLst/>
            </a:prstGeom>
            <a:noFill/>
            <a:ln w="9525">
              <a:solidFill>
                <a:schemeClr val="bg1"/>
              </a:solidFill>
              <a:round/>
              <a:headEnd/>
              <a:tailEnd type="triangle" w="med" len="med"/>
            </a:ln>
          </p:spPr>
        </p:cxnSp>
        <p:cxnSp>
          <p:nvCxnSpPr>
            <p:cNvPr id="27734" name="AutoShape 58"/>
            <p:cNvCxnSpPr>
              <a:cxnSpLocks noChangeShapeType="1"/>
              <a:stCxn id="27700" idx="2"/>
              <a:endCxn id="27735" idx="0"/>
            </p:cNvCxnSpPr>
            <p:nvPr/>
          </p:nvCxnSpPr>
          <p:spPr bwMode="auto">
            <a:xfrm>
              <a:off x="1279" y="3010"/>
              <a:ext cx="185" cy="267"/>
            </a:xfrm>
            <a:prstGeom prst="straightConnector1">
              <a:avLst/>
            </a:prstGeom>
            <a:noFill/>
            <a:ln w="9525">
              <a:solidFill>
                <a:schemeClr val="bg1"/>
              </a:solidFill>
              <a:round/>
              <a:headEnd/>
              <a:tailEnd type="triangle" w="med" len="med"/>
            </a:ln>
          </p:spPr>
        </p:cxnSp>
      </p:grpSp>
      <p:grpSp>
        <p:nvGrpSpPr>
          <p:cNvPr id="21" name="Group 59"/>
          <p:cNvGrpSpPr>
            <a:grpSpLocks/>
          </p:cNvGrpSpPr>
          <p:nvPr/>
        </p:nvGrpSpPr>
        <p:grpSpPr bwMode="auto">
          <a:xfrm>
            <a:off x="457200" y="5888038"/>
            <a:ext cx="2438400" cy="520700"/>
            <a:chOff x="288" y="3709"/>
            <a:chExt cx="1536" cy="328"/>
          </a:xfrm>
        </p:grpSpPr>
        <p:sp>
          <p:nvSpPr>
            <p:cNvPr id="27727" name="Text Box 60"/>
            <p:cNvSpPr txBox="1">
              <a:spLocks noChangeArrowheads="1"/>
            </p:cNvSpPr>
            <p:nvPr/>
          </p:nvSpPr>
          <p:spPr bwMode="auto">
            <a:xfrm>
              <a:off x="288" y="3858"/>
              <a:ext cx="720" cy="179"/>
            </a:xfrm>
            <a:prstGeom prst="rect">
              <a:avLst/>
            </a:prstGeom>
            <a:solidFill>
              <a:srgbClr val="009999"/>
            </a:solidFill>
            <a:ln w="9525">
              <a:solidFill>
                <a:schemeClr val="bg1"/>
              </a:solidFill>
              <a:miter lim="800000"/>
              <a:headEnd/>
              <a:tailEnd/>
            </a:ln>
          </p:spPr>
          <p:txBody>
            <a:bodyPr>
              <a:prstTxWarp prst="textNoShape">
                <a:avLst/>
              </a:prstTxWarp>
              <a:spAutoFit/>
            </a:bodyPr>
            <a:lstStyle/>
            <a:p>
              <a:pPr>
                <a:spcBef>
                  <a:spcPct val="50000"/>
                </a:spcBef>
              </a:pPr>
              <a:r>
                <a:rPr lang="en-US" sz="1200" b="0"/>
                <a:t>ax + by + c = 0</a:t>
              </a:r>
            </a:p>
          </p:txBody>
        </p:sp>
        <p:sp>
          <p:nvSpPr>
            <p:cNvPr id="27728" name="Text Box 61"/>
            <p:cNvSpPr txBox="1">
              <a:spLocks noChangeArrowheads="1"/>
            </p:cNvSpPr>
            <p:nvPr/>
          </p:nvSpPr>
          <p:spPr bwMode="auto">
            <a:xfrm>
              <a:off x="1104" y="3858"/>
              <a:ext cx="720" cy="179"/>
            </a:xfrm>
            <a:prstGeom prst="rect">
              <a:avLst/>
            </a:prstGeom>
            <a:solidFill>
              <a:srgbClr val="009999"/>
            </a:solidFill>
            <a:ln w="9525">
              <a:solidFill>
                <a:schemeClr val="bg1"/>
              </a:solidFill>
              <a:miter lim="800000"/>
              <a:headEnd/>
              <a:tailEnd/>
            </a:ln>
          </p:spPr>
          <p:txBody>
            <a:bodyPr>
              <a:prstTxWarp prst="textNoShape">
                <a:avLst/>
              </a:prstTxWarp>
              <a:spAutoFit/>
            </a:bodyPr>
            <a:lstStyle/>
            <a:p>
              <a:pPr>
                <a:spcBef>
                  <a:spcPct val="50000"/>
                </a:spcBef>
              </a:pPr>
              <a:r>
                <a:rPr lang="en-US" sz="1200" b="0"/>
                <a:t>dx + ey + f = 0</a:t>
              </a:r>
            </a:p>
          </p:txBody>
        </p:sp>
        <p:cxnSp>
          <p:nvCxnSpPr>
            <p:cNvPr id="27729" name="AutoShape 62"/>
            <p:cNvCxnSpPr>
              <a:cxnSpLocks noChangeShapeType="1"/>
              <a:stCxn id="27737" idx="4"/>
              <a:endCxn id="27727" idx="0"/>
            </p:cNvCxnSpPr>
            <p:nvPr/>
          </p:nvCxnSpPr>
          <p:spPr bwMode="auto">
            <a:xfrm>
              <a:off x="648" y="3709"/>
              <a:ext cx="0" cy="149"/>
            </a:xfrm>
            <a:prstGeom prst="straightConnector1">
              <a:avLst/>
            </a:prstGeom>
            <a:noFill/>
            <a:ln w="9525">
              <a:solidFill>
                <a:schemeClr val="bg1"/>
              </a:solidFill>
              <a:round/>
              <a:headEnd/>
              <a:tailEnd type="triangle" w="med" len="med"/>
            </a:ln>
          </p:spPr>
        </p:cxnSp>
        <p:cxnSp>
          <p:nvCxnSpPr>
            <p:cNvPr id="27730" name="AutoShape 63"/>
            <p:cNvCxnSpPr>
              <a:cxnSpLocks noChangeShapeType="1"/>
              <a:stCxn id="27735" idx="4"/>
              <a:endCxn id="27728" idx="0"/>
            </p:cNvCxnSpPr>
            <p:nvPr/>
          </p:nvCxnSpPr>
          <p:spPr bwMode="auto">
            <a:xfrm>
              <a:off x="1464" y="3709"/>
              <a:ext cx="0" cy="149"/>
            </a:xfrm>
            <a:prstGeom prst="straightConnector1">
              <a:avLst/>
            </a:prstGeom>
            <a:noFill/>
            <a:ln w="9525">
              <a:solidFill>
                <a:schemeClr val="bg1"/>
              </a:solidFill>
              <a:round/>
              <a:headEnd/>
              <a:tailEnd type="triangle" w="med" len="med"/>
            </a:ln>
          </p:spPr>
        </p:cxnSp>
      </p:grpSp>
      <p:grpSp>
        <p:nvGrpSpPr>
          <p:cNvPr id="22" name="Group 64"/>
          <p:cNvGrpSpPr>
            <a:grpSpLocks/>
          </p:cNvGrpSpPr>
          <p:nvPr/>
        </p:nvGrpSpPr>
        <p:grpSpPr bwMode="auto">
          <a:xfrm>
            <a:off x="6521450" y="4745038"/>
            <a:ext cx="1371600" cy="1122362"/>
            <a:chOff x="2764" y="2989"/>
            <a:chExt cx="864" cy="707"/>
          </a:xfrm>
        </p:grpSpPr>
        <p:sp>
          <p:nvSpPr>
            <p:cNvPr id="27725" name="Text Box 65"/>
            <p:cNvSpPr txBox="1">
              <a:spLocks noChangeArrowheads="1"/>
            </p:cNvSpPr>
            <p:nvPr/>
          </p:nvSpPr>
          <p:spPr bwMode="auto">
            <a:xfrm>
              <a:off x="2764" y="2989"/>
              <a:ext cx="864" cy="525"/>
            </a:xfrm>
            <a:prstGeom prst="rect">
              <a:avLst/>
            </a:prstGeom>
            <a:solidFill>
              <a:srgbClr val="009999"/>
            </a:solidFill>
            <a:ln w="9525">
              <a:solidFill>
                <a:schemeClr val="bg1"/>
              </a:solidFill>
              <a:miter lim="800000"/>
              <a:headEnd/>
              <a:tailEnd/>
            </a:ln>
          </p:spPr>
          <p:txBody>
            <a:bodyPr>
              <a:prstTxWarp prst="textNoShape">
                <a:avLst/>
              </a:prstTxWarp>
              <a:spAutoFit/>
            </a:bodyPr>
            <a:lstStyle/>
            <a:p>
              <a:pPr>
                <a:spcBef>
                  <a:spcPct val="50000"/>
                </a:spcBef>
              </a:pPr>
              <a:r>
                <a:rPr lang="en-US" sz="1200" b="0"/>
                <a:t>a</a:t>
              </a:r>
              <a:r>
                <a:rPr lang="en-US" sz="1200" b="0" baseline="-25000"/>
                <a:t>1</a:t>
              </a:r>
              <a:r>
                <a:rPr lang="en-US" sz="1200" b="0"/>
                <a:t>x + b</a:t>
              </a:r>
              <a:r>
                <a:rPr lang="en-US" sz="1200" b="0" baseline="-25000"/>
                <a:t>1</a:t>
              </a:r>
              <a:r>
                <a:rPr lang="en-US" sz="1200" b="0"/>
                <a:t>y + c</a:t>
              </a:r>
              <a:r>
                <a:rPr lang="en-US" sz="1200" b="0" baseline="-25000"/>
                <a:t>1</a:t>
              </a:r>
              <a:r>
                <a:rPr lang="en-US" sz="1200" b="0"/>
                <a:t> = 0</a:t>
              </a:r>
            </a:p>
            <a:p>
              <a:pPr>
                <a:spcBef>
                  <a:spcPct val="50000"/>
                </a:spcBef>
              </a:pPr>
              <a:r>
                <a:rPr lang="en-US" sz="1200" b="0"/>
                <a:t>a</a:t>
              </a:r>
              <a:r>
                <a:rPr lang="en-US" sz="1200" b="0" baseline="-25000"/>
                <a:t>2</a:t>
              </a:r>
              <a:r>
                <a:rPr lang="en-US" sz="1200" b="0"/>
                <a:t>x + b</a:t>
              </a:r>
              <a:r>
                <a:rPr lang="en-US" sz="1200" b="0" baseline="-25000"/>
                <a:t>2</a:t>
              </a:r>
              <a:r>
                <a:rPr lang="en-US" sz="1200" b="0"/>
                <a:t>y + c</a:t>
              </a:r>
              <a:r>
                <a:rPr lang="en-US" sz="1200" b="0" baseline="-25000"/>
                <a:t>2</a:t>
              </a:r>
              <a:r>
                <a:rPr lang="en-US" sz="1200" b="0"/>
                <a:t> = 0</a:t>
              </a:r>
            </a:p>
            <a:p>
              <a:pPr>
                <a:spcBef>
                  <a:spcPct val="50000"/>
                </a:spcBef>
              </a:pPr>
              <a:r>
                <a:rPr lang="en-US" sz="1200" b="0"/>
                <a:t>a</a:t>
              </a:r>
              <a:r>
                <a:rPr lang="en-US" sz="1200" b="0" baseline="-25000"/>
                <a:t>3</a:t>
              </a:r>
              <a:r>
                <a:rPr lang="en-US" sz="1200" b="0"/>
                <a:t>x + b</a:t>
              </a:r>
              <a:r>
                <a:rPr lang="en-US" sz="1200" b="0" baseline="-25000"/>
                <a:t>3</a:t>
              </a:r>
              <a:r>
                <a:rPr lang="en-US" sz="1200" b="0"/>
                <a:t>y + c</a:t>
              </a:r>
              <a:r>
                <a:rPr lang="en-US" sz="1200" b="0" baseline="-25000"/>
                <a:t>3</a:t>
              </a:r>
              <a:r>
                <a:rPr lang="en-US" sz="1200" b="0"/>
                <a:t> = 0</a:t>
              </a:r>
            </a:p>
          </p:txBody>
        </p:sp>
        <p:cxnSp>
          <p:nvCxnSpPr>
            <p:cNvPr id="27726" name="AutoShape 66"/>
            <p:cNvCxnSpPr>
              <a:cxnSpLocks noChangeShapeType="1"/>
              <a:stCxn id="27688" idx="0"/>
              <a:endCxn id="27725" idx="2"/>
            </p:cNvCxnSpPr>
            <p:nvPr/>
          </p:nvCxnSpPr>
          <p:spPr bwMode="auto">
            <a:xfrm flipV="1">
              <a:off x="3192" y="3514"/>
              <a:ext cx="4" cy="182"/>
            </a:xfrm>
            <a:prstGeom prst="straightConnector1">
              <a:avLst/>
            </a:prstGeom>
            <a:noFill/>
            <a:ln w="9525">
              <a:solidFill>
                <a:schemeClr val="bg1"/>
              </a:solidFill>
              <a:round/>
              <a:headEnd/>
              <a:tailEnd type="triangle" w="med" len="med"/>
            </a:ln>
          </p:spPr>
        </p:cxnSp>
      </p:grpSp>
      <p:grpSp>
        <p:nvGrpSpPr>
          <p:cNvPr id="23" name="Group 67"/>
          <p:cNvGrpSpPr>
            <a:grpSpLocks/>
          </p:cNvGrpSpPr>
          <p:nvPr/>
        </p:nvGrpSpPr>
        <p:grpSpPr bwMode="auto">
          <a:xfrm>
            <a:off x="5410200" y="3906838"/>
            <a:ext cx="3657600" cy="1255712"/>
            <a:chOff x="2064" y="2221"/>
            <a:chExt cx="2304" cy="791"/>
          </a:xfrm>
        </p:grpSpPr>
        <p:grpSp>
          <p:nvGrpSpPr>
            <p:cNvPr id="24" name="Group 68"/>
            <p:cNvGrpSpPr>
              <a:grpSpLocks/>
            </p:cNvGrpSpPr>
            <p:nvPr/>
          </p:nvGrpSpPr>
          <p:grpSpPr bwMode="auto">
            <a:xfrm>
              <a:off x="2064" y="2221"/>
              <a:ext cx="768" cy="201"/>
              <a:chOff x="2256" y="2160"/>
              <a:chExt cx="768" cy="201"/>
            </a:xfrm>
          </p:grpSpPr>
          <p:sp>
            <p:nvSpPr>
              <p:cNvPr id="27723" name="Oval 69"/>
              <p:cNvSpPr>
                <a:spLocks noChangeArrowheads="1"/>
              </p:cNvSpPr>
              <p:nvPr/>
            </p:nvSpPr>
            <p:spPr bwMode="auto">
              <a:xfrm>
                <a:off x="2256" y="2169"/>
                <a:ext cx="720"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24" name="Text Box 70"/>
              <p:cNvSpPr txBox="1">
                <a:spLocks noChangeArrowheads="1"/>
              </p:cNvSpPr>
              <p:nvPr/>
            </p:nvSpPr>
            <p:spPr bwMode="auto">
              <a:xfrm>
                <a:off x="2256" y="2160"/>
                <a:ext cx="768"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mBackground 1</a:t>
                </a:r>
              </a:p>
            </p:txBody>
          </p:sp>
        </p:grpSp>
        <p:grpSp>
          <p:nvGrpSpPr>
            <p:cNvPr id="25" name="Group 71"/>
            <p:cNvGrpSpPr>
              <a:grpSpLocks/>
            </p:cNvGrpSpPr>
            <p:nvPr/>
          </p:nvGrpSpPr>
          <p:grpSpPr bwMode="auto">
            <a:xfrm>
              <a:off x="2837" y="2221"/>
              <a:ext cx="768" cy="201"/>
              <a:chOff x="3029" y="2160"/>
              <a:chExt cx="768" cy="201"/>
            </a:xfrm>
          </p:grpSpPr>
          <p:sp>
            <p:nvSpPr>
              <p:cNvPr id="27721" name="Oval 72"/>
              <p:cNvSpPr>
                <a:spLocks noChangeArrowheads="1"/>
              </p:cNvSpPr>
              <p:nvPr/>
            </p:nvSpPr>
            <p:spPr bwMode="auto">
              <a:xfrm>
                <a:off x="3029" y="2169"/>
                <a:ext cx="720"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22" name="Text Box 73"/>
              <p:cNvSpPr txBox="1">
                <a:spLocks noChangeArrowheads="1"/>
              </p:cNvSpPr>
              <p:nvPr/>
            </p:nvSpPr>
            <p:spPr bwMode="auto">
              <a:xfrm>
                <a:off x="3029" y="2160"/>
                <a:ext cx="768"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mBackground 2</a:t>
                </a:r>
              </a:p>
            </p:txBody>
          </p:sp>
        </p:grpSp>
        <p:grpSp>
          <p:nvGrpSpPr>
            <p:cNvPr id="26" name="Group 74"/>
            <p:cNvGrpSpPr>
              <a:grpSpLocks/>
            </p:cNvGrpSpPr>
            <p:nvPr/>
          </p:nvGrpSpPr>
          <p:grpSpPr bwMode="auto">
            <a:xfrm>
              <a:off x="3600" y="2221"/>
              <a:ext cx="768" cy="201"/>
              <a:chOff x="3792" y="2160"/>
              <a:chExt cx="768" cy="201"/>
            </a:xfrm>
          </p:grpSpPr>
          <p:sp>
            <p:nvSpPr>
              <p:cNvPr id="27719" name="Oval 75"/>
              <p:cNvSpPr>
                <a:spLocks noChangeArrowheads="1"/>
              </p:cNvSpPr>
              <p:nvPr/>
            </p:nvSpPr>
            <p:spPr bwMode="auto">
              <a:xfrm>
                <a:off x="3792" y="2169"/>
                <a:ext cx="720"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720" name="Text Box 76"/>
              <p:cNvSpPr txBox="1">
                <a:spLocks noChangeArrowheads="1"/>
              </p:cNvSpPr>
              <p:nvPr/>
            </p:nvSpPr>
            <p:spPr bwMode="auto">
              <a:xfrm>
                <a:off x="3792" y="2160"/>
                <a:ext cx="768"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mBackground 3</a:t>
                </a:r>
              </a:p>
            </p:txBody>
          </p:sp>
        </p:grpSp>
        <p:cxnSp>
          <p:nvCxnSpPr>
            <p:cNvPr id="27716" name="AutoShape 77"/>
            <p:cNvCxnSpPr>
              <a:cxnSpLocks noChangeShapeType="1"/>
              <a:stCxn id="27725" idx="0"/>
              <a:endCxn id="27721" idx="4"/>
            </p:cNvCxnSpPr>
            <p:nvPr/>
          </p:nvCxnSpPr>
          <p:spPr bwMode="auto">
            <a:xfrm flipV="1">
              <a:off x="3196" y="2422"/>
              <a:ext cx="1" cy="327"/>
            </a:xfrm>
            <a:prstGeom prst="straightConnector1">
              <a:avLst/>
            </a:prstGeom>
            <a:noFill/>
            <a:ln w="9525">
              <a:solidFill>
                <a:schemeClr val="bg1"/>
              </a:solidFill>
              <a:round/>
              <a:headEnd/>
              <a:tailEnd type="triangle" w="med" len="med"/>
            </a:ln>
          </p:spPr>
        </p:cxnSp>
        <p:cxnSp>
          <p:nvCxnSpPr>
            <p:cNvPr id="27717" name="AutoShape 78"/>
            <p:cNvCxnSpPr>
              <a:cxnSpLocks noChangeShapeType="1"/>
              <a:stCxn id="27725" idx="1"/>
              <a:endCxn id="27723" idx="4"/>
            </p:cNvCxnSpPr>
            <p:nvPr/>
          </p:nvCxnSpPr>
          <p:spPr bwMode="auto">
            <a:xfrm rot="10800000">
              <a:off x="2424" y="2422"/>
              <a:ext cx="340" cy="590"/>
            </a:xfrm>
            <a:prstGeom prst="bentConnector2">
              <a:avLst/>
            </a:prstGeom>
            <a:noFill/>
            <a:ln w="9525">
              <a:solidFill>
                <a:schemeClr val="bg1"/>
              </a:solidFill>
              <a:miter lim="800000"/>
              <a:headEnd/>
              <a:tailEnd type="triangle" w="med" len="med"/>
            </a:ln>
          </p:spPr>
        </p:cxnSp>
        <p:cxnSp>
          <p:nvCxnSpPr>
            <p:cNvPr id="27718" name="AutoShape 79"/>
            <p:cNvCxnSpPr>
              <a:cxnSpLocks noChangeShapeType="1"/>
              <a:stCxn id="27725" idx="3"/>
              <a:endCxn id="27719" idx="4"/>
            </p:cNvCxnSpPr>
            <p:nvPr/>
          </p:nvCxnSpPr>
          <p:spPr bwMode="auto">
            <a:xfrm flipV="1">
              <a:off x="3628" y="2422"/>
              <a:ext cx="332" cy="590"/>
            </a:xfrm>
            <a:prstGeom prst="bentConnector2">
              <a:avLst/>
            </a:prstGeom>
            <a:noFill/>
            <a:ln w="9525">
              <a:solidFill>
                <a:schemeClr val="bg1"/>
              </a:solidFill>
              <a:miter lim="800000"/>
              <a:headEnd/>
              <a:tailEnd type="triangle" w="med" len="med"/>
            </a:ln>
          </p:spPr>
        </p:cxnSp>
      </p:grpSp>
      <p:grpSp>
        <p:nvGrpSpPr>
          <p:cNvPr id="27" name="Group 80"/>
          <p:cNvGrpSpPr>
            <a:grpSpLocks/>
          </p:cNvGrpSpPr>
          <p:nvPr/>
        </p:nvGrpSpPr>
        <p:grpSpPr bwMode="auto">
          <a:xfrm>
            <a:off x="6019800" y="2687638"/>
            <a:ext cx="2400300" cy="1233487"/>
            <a:chOff x="2448" y="1453"/>
            <a:chExt cx="1512" cy="777"/>
          </a:xfrm>
        </p:grpSpPr>
        <p:grpSp>
          <p:nvGrpSpPr>
            <p:cNvPr id="28" name="Group 81"/>
            <p:cNvGrpSpPr>
              <a:grpSpLocks/>
            </p:cNvGrpSpPr>
            <p:nvPr/>
          </p:nvGrpSpPr>
          <p:grpSpPr bwMode="auto">
            <a:xfrm rot="1765070">
              <a:off x="2784" y="1453"/>
              <a:ext cx="288" cy="384"/>
              <a:chOff x="768" y="192"/>
              <a:chExt cx="288" cy="384"/>
            </a:xfrm>
          </p:grpSpPr>
          <p:sp>
            <p:nvSpPr>
              <p:cNvPr id="27711" name="Rectangle 82"/>
              <p:cNvSpPr>
                <a:spLocks noChangeArrowheads="1"/>
              </p:cNvSpPr>
              <p:nvPr/>
            </p:nvSpPr>
            <p:spPr bwMode="auto">
              <a:xfrm>
                <a:off x="768" y="192"/>
                <a:ext cx="288" cy="384"/>
              </a:xfrm>
              <a:prstGeom prst="rect">
                <a:avLst/>
              </a:prstGeom>
              <a:solidFill>
                <a:srgbClr val="CCECFF"/>
              </a:solidFill>
              <a:ln w="9525">
                <a:noFill/>
                <a:miter lim="800000"/>
                <a:headEnd/>
                <a:tailEnd/>
              </a:ln>
            </p:spPr>
            <p:txBody>
              <a:bodyPr wrap="none" anchor="ctr">
                <a:prstTxWarp prst="textNoShape">
                  <a:avLst/>
                </a:prstTxWarp>
              </a:bodyPr>
              <a:lstStyle/>
              <a:p>
                <a:pPr eaLnBrk="0" hangingPunct="0"/>
                <a:endParaRPr lang="en-US"/>
              </a:p>
            </p:txBody>
          </p:sp>
          <p:sp>
            <p:nvSpPr>
              <p:cNvPr id="27712" name="Text Box 83"/>
              <p:cNvSpPr txBox="1">
                <a:spLocks noChangeArrowheads="1"/>
              </p:cNvSpPr>
              <p:nvPr/>
            </p:nvSpPr>
            <p:spPr bwMode="auto">
              <a:xfrm>
                <a:off x="816" y="297"/>
                <a:ext cx="192" cy="173"/>
              </a:xfrm>
              <a:prstGeom prst="rect">
                <a:avLst/>
              </a:prstGeom>
              <a:solidFill>
                <a:srgbClr val="CCECFF"/>
              </a:solidFill>
              <a:ln w="9525">
                <a:noFill/>
                <a:miter lim="800000"/>
                <a:headEnd/>
                <a:tailEnd/>
              </a:ln>
            </p:spPr>
            <p:txBody>
              <a:bodyPr>
                <a:prstTxWarp prst="textNoShape">
                  <a:avLst/>
                </a:prstTxWarp>
                <a:spAutoFit/>
              </a:bodyPr>
              <a:lstStyle/>
              <a:p>
                <a:pPr>
                  <a:spcBef>
                    <a:spcPct val="50000"/>
                  </a:spcBef>
                </a:pPr>
                <a:r>
                  <a:rPr lang="en-US" sz="1200" b="0">
                    <a:solidFill>
                      <a:srgbClr val="000000"/>
                    </a:solidFill>
                  </a:rPr>
                  <a:t>1</a:t>
                </a:r>
              </a:p>
            </p:txBody>
          </p:sp>
        </p:grpSp>
        <p:grpSp>
          <p:nvGrpSpPr>
            <p:cNvPr id="29" name="Group 84"/>
            <p:cNvGrpSpPr>
              <a:grpSpLocks/>
            </p:cNvGrpSpPr>
            <p:nvPr/>
          </p:nvGrpSpPr>
          <p:grpSpPr bwMode="auto">
            <a:xfrm rot="1765070">
              <a:off x="3024" y="1501"/>
              <a:ext cx="288" cy="384"/>
              <a:chOff x="768" y="192"/>
              <a:chExt cx="288" cy="384"/>
            </a:xfrm>
          </p:grpSpPr>
          <p:sp>
            <p:nvSpPr>
              <p:cNvPr id="27709" name="Rectangle 85"/>
              <p:cNvSpPr>
                <a:spLocks noChangeArrowheads="1"/>
              </p:cNvSpPr>
              <p:nvPr/>
            </p:nvSpPr>
            <p:spPr bwMode="auto">
              <a:xfrm>
                <a:off x="768" y="192"/>
                <a:ext cx="288" cy="384"/>
              </a:xfrm>
              <a:prstGeom prst="rect">
                <a:avLst/>
              </a:prstGeom>
              <a:solidFill>
                <a:srgbClr val="CCECFF"/>
              </a:solidFill>
              <a:ln w="9525">
                <a:noFill/>
                <a:miter lim="800000"/>
                <a:headEnd/>
                <a:tailEnd/>
              </a:ln>
            </p:spPr>
            <p:txBody>
              <a:bodyPr wrap="none" anchor="ctr">
                <a:prstTxWarp prst="textNoShape">
                  <a:avLst/>
                </a:prstTxWarp>
              </a:bodyPr>
              <a:lstStyle/>
              <a:p>
                <a:pPr eaLnBrk="0" hangingPunct="0"/>
                <a:endParaRPr lang="en-US"/>
              </a:p>
            </p:txBody>
          </p:sp>
          <p:sp>
            <p:nvSpPr>
              <p:cNvPr id="27710" name="Text Box 86"/>
              <p:cNvSpPr txBox="1">
                <a:spLocks noChangeArrowheads="1"/>
              </p:cNvSpPr>
              <p:nvPr/>
            </p:nvSpPr>
            <p:spPr bwMode="auto">
              <a:xfrm>
                <a:off x="816" y="297"/>
                <a:ext cx="192" cy="173"/>
              </a:xfrm>
              <a:prstGeom prst="rect">
                <a:avLst/>
              </a:prstGeom>
              <a:solidFill>
                <a:srgbClr val="CCECFF"/>
              </a:solidFill>
              <a:ln w="9525">
                <a:noFill/>
                <a:miter lim="800000"/>
                <a:headEnd/>
                <a:tailEnd/>
              </a:ln>
            </p:spPr>
            <p:txBody>
              <a:bodyPr>
                <a:prstTxWarp prst="textNoShape">
                  <a:avLst/>
                </a:prstTxWarp>
                <a:spAutoFit/>
              </a:bodyPr>
              <a:lstStyle/>
              <a:p>
                <a:pPr>
                  <a:spcBef>
                    <a:spcPct val="50000"/>
                  </a:spcBef>
                </a:pPr>
                <a:r>
                  <a:rPr lang="en-US" sz="1200" b="0">
                    <a:solidFill>
                      <a:srgbClr val="000000"/>
                    </a:solidFill>
                  </a:rPr>
                  <a:t>2</a:t>
                </a:r>
              </a:p>
            </p:txBody>
          </p:sp>
        </p:grpSp>
        <p:grpSp>
          <p:nvGrpSpPr>
            <p:cNvPr id="30" name="Group 87"/>
            <p:cNvGrpSpPr>
              <a:grpSpLocks/>
            </p:cNvGrpSpPr>
            <p:nvPr/>
          </p:nvGrpSpPr>
          <p:grpSpPr bwMode="auto">
            <a:xfrm rot="1765070">
              <a:off x="3264" y="1549"/>
              <a:ext cx="288" cy="384"/>
              <a:chOff x="768" y="192"/>
              <a:chExt cx="288" cy="384"/>
            </a:xfrm>
          </p:grpSpPr>
          <p:sp>
            <p:nvSpPr>
              <p:cNvPr id="27707" name="Rectangle 88"/>
              <p:cNvSpPr>
                <a:spLocks noChangeArrowheads="1"/>
              </p:cNvSpPr>
              <p:nvPr/>
            </p:nvSpPr>
            <p:spPr bwMode="auto">
              <a:xfrm>
                <a:off x="768" y="192"/>
                <a:ext cx="288" cy="384"/>
              </a:xfrm>
              <a:prstGeom prst="rect">
                <a:avLst/>
              </a:prstGeom>
              <a:solidFill>
                <a:srgbClr val="CCECFF"/>
              </a:solidFill>
              <a:ln w="9525">
                <a:noFill/>
                <a:miter lim="800000"/>
                <a:headEnd/>
                <a:tailEnd/>
              </a:ln>
            </p:spPr>
            <p:txBody>
              <a:bodyPr wrap="none" anchor="ctr">
                <a:prstTxWarp prst="textNoShape">
                  <a:avLst/>
                </a:prstTxWarp>
              </a:bodyPr>
              <a:lstStyle/>
              <a:p>
                <a:pPr eaLnBrk="0" hangingPunct="0"/>
                <a:endParaRPr lang="en-US"/>
              </a:p>
            </p:txBody>
          </p:sp>
          <p:sp>
            <p:nvSpPr>
              <p:cNvPr id="27708" name="Text Box 89"/>
              <p:cNvSpPr txBox="1">
                <a:spLocks noChangeArrowheads="1"/>
              </p:cNvSpPr>
              <p:nvPr/>
            </p:nvSpPr>
            <p:spPr bwMode="auto">
              <a:xfrm>
                <a:off x="816" y="297"/>
                <a:ext cx="192" cy="173"/>
              </a:xfrm>
              <a:prstGeom prst="rect">
                <a:avLst/>
              </a:prstGeom>
              <a:solidFill>
                <a:srgbClr val="CCECFF"/>
              </a:solidFill>
              <a:ln w="9525">
                <a:noFill/>
                <a:miter lim="800000"/>
                <a:headEnd/>
                <a:tailEnd/>
              </a:ln>
            </p:spPr>
            <p:txBody>
              <a:bodyPr>
                <a:prstTxWarp prst="textNoShape">
                  <a:avLst/>
                </a:prstTxWarp>
                <a:spAutoFit/>
              </a:bodyPr>
              <a:lstStyle/>
              <a:p>
                <a:pPr>
                  <a:spcBef>
                    <a:spcPct val="50000"/>
                  </a:spcBef>
                </a:pPr>
                <a:r>
                  <a:rPr lang="en-US" sz="1200" b="0">
                    <a:solidFill>
                      <a:srgbClr val="000000"/>
                    </a:solidFill>
                  </a:rPr>
                  <a:t>3</a:t>
                </a:r>
              </a:p>
            </p:txBody>
          </p:sp>
        </p:grpSp>
        <p:cxnSp>
          <p:nvCxnSpPr>
            <p:cNvPr id="27704" name="AutoShape 90"/>
            <p:cNvCxnSpPr>
              <a:cxnSpLocks noChangeShapeType="1"/>
              <a:stCxn id="27724" idx="0"/>
              <a:endCxn id="27711" idx="2"/>
            </p:cNvCxnSpPr>
            <p:nvPr/>
          </p:nvCxnSpPr>
          <p:spPr bwMode="auto">
            <a:xfrm flipV="1">
              <a:off x="2448" y="1812"/>
              <a:ext cx="385" cy="409"/>
            </a:xfrm>
            <a:prstGeom prst="straightConnector1">
              <a:avLst/>
            </a:prstGeom>
            <a:noFill/>
            <a:ln w="9525">
              <a:solidFill>
                <a:schemeClr val="bg1"/>
              </a:solidFill>
              <a:round/>
              <a:headEnd/>
              <a:tailEnd type="triangle" w="med" len="med"/>
            </a:ln>
          </p:spPr>
        </p:cxnSp>
        <p:cxnSp>
          <p:nvCxnSpPr>
            <p:cNvPr id="27705" name="AutoShape 91"/>
            <p:cNvCxnSpPr>
              <a:cxnSpLocks noChangeShapeType="1"/>
              <a:stCxn id="27722" idx="0"/>
              <a:endCxn id="27709" idx="2"/>
            </p:cNvCxnSpPr>
            <p:nvPr/>
          </p:nvCxnSpPr>
          <p:spPr bwMode="auto">
            <a:xfrm flipH="1" flipV="1">
              <a:off x="3073" y="1860"/>
              <a:ext cx="148" cy="361"/>
            </a:xfrm>
            <a:prstGeom prst="straightConnector1">
              <a:avLst/>
            </a:prstGeom>
            <a:noFill/>
            <a:ln w="9525">
              <a:solidFill>
                <a:schemeClr val="bg1"/>
              </a:solidFill>
              <a:round/>
              <a:headEnd/>
              <a:tailEnd type="triangle" w="med" len="med"/>
            </a:ln>
          </p:spPr>
        </p:cxnSp>
        <p:cxnSp>
          <p:nvCxnSpPr>
            <p:cNvPr id="27706" name="AutoShape 92"/>
            <p:cNvCxnSpPr>
              <a:cxnSpLocks noChangeShapeType="1"/>
              <a:stCxn id="27719" idx="0"/>
              <a:endCxn id="27707" idx="3"/>
            </p:cNvCxnSpPr>
            <p:nvPr/>
          </p:nvCxnSpPr>
          <p:spPr bwMode="auto">
            <a:xfrm flipH="1" flipV="1">
              <a:off x="3533" y="1811"/>
              <a:ext cx="427" cy="419"/>
            </a:xfrm>
            <a:prstGeom prst="straightConnector1">
              <a:avLst/>
            </a:prstGeom>
            <a:noFill/>
            <a:ln w="9525">
              <a:solidFill>
                <a:schemeClr val="bg1"/>
              </a:solidFill>
              <a:round/>
              <a:headEnd/>
              <a:tailEnd type="triangle" w="med" len="med"/>
            </a:ln>
          </p:spPr>
        </p:cxnSp>
      </p:grpSp>
      <p:grpSp>
        <p:nvGrpSpPr>
          <p:cNvPr id="31" name="Group 93"/>
          <p:cNvGrpSpPr>
            <a:grpSpLocks/>
          </p:cNvGrpSpPr>
          <p:nvPr/>
        </p:nvGrpSpPr>
        <p:grpSpPr bwMode="auto">
          <a:xfrm>
            <a:off x="657225" y="4211638"/>
            <a:ext cx="1679575" cy="990600"/>
            <a:chOff x="414" y="2413"/>
            <a:chExt cx="1058" cy="624"/>
          </a:xfrm>
        </p:grpSpPr>
        <p:cxnSp>
          <p:nvCxnSpPr>
            <p:cNvPr id="27695" name="AutoShape 94"/>
            <p:cNvCxnSpPr>
              <a:cxnSpLocks noChangeShapeType="1"/>
              <a:stCxn id="27747" idx="4"/>
              <a:endCxn id="27699" idx="0"/>
            </p:cNvCxnSpPr>
            <p:nvPr/>
          </p:nvCxnSpPr>
          <p:spPr bwMode="auto">
            <a:xfrm>
              <a:off x="734" y="2413"/>
              <a:ext cx="63" cy="276"/>
            </a:xfrm>
            <a:prstGeom prst="straightConnector1">
              <a:avLst/>
            </a:prstGeom>
            <a:noFill/>
            <a:ln w="9525">
              <a:solidFill>
                <a:schemeClr val="bg1"/>
              </a:solidFill>
              <a:round/>
              <a:headEnd/>
              <a:tailEnd type="triangle" w="med" len="med"/>
            </a:ln>
          </p:spPr>
        </p:cxnSp>
        <p:cxnSp>
          <p:nvCxnSpPr>
            <p:cNvPr id="27696" name="AutoShape 95"/>
            <p:cNvCxnSpPr>
              <a:cxnSpLocks noChangeShapeType="1"/>
              <a:stCxn id="27745" idx="4"/>
              <a:endCxn id="27700" idx="0"/>
            </p:cNvCxnSpPr>
            <p:nvPr/>
          </p:nvCxnSpPr>
          <p:spPr bwMode="auto">
            <a:xfrm>
              <a:off x="1416" y="2413"/>
              <a:ext cx="56" cy="278"/>
            </a:xfrm>
            <a:prstGeom prst="straightConnector1">
              <a:avLst/>
            </a:prstGeom>
            <a:noFill/>
            <a:ln w="9525">
              <a:solidFill>
                <a:schemeClr val="bg1"/>
              </a:solidFill>
              <a:round/>
              <a:headEnd/>
              <a:tailEnd type="triangle" w="med" len="med"/>
            </a:ln>
          </p:spPr>
        </p:cxnSp>
        <p:sp>
          <p:nvSpPr>
            <p:cNvPr id="27697" name="Text Box 96"/>
            <p:cNvSpPr txBox="1">
              <a:spLocks noChangeArrowheads="1"/>
            </p:cNvSpPr>
            <p:nvPr/>
          </p:nvSpPr>
          <p:spPr bwMode="auto">
            <a:xfrm>
              <a:off x="414" y="2744"/>
              <a:ext cx="336"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solidFill>
                    <a:schemeClr val="bg1"/>
                  </a:solidFill>
                </a:rPr>
                <a:t>D</a:t>
              </a:r>
              <a:r>
                <a:rPr lang="en-US" sz="1200" b="0" baseline="-25000">
                  <a:solidFill>
                    <a:schemeClr val="bg1"/>
                  </a:solidFill>
                </a:rPr>
                <a:t>12</a:t>
              </a:r>
            </a:p>
          </p:txBody>
        </p:sp>
        <p:sp>
          <p:nvSpPr>
            <p:cNvPr id="27698" name="Text Box 97"/>
            <p:cNvSpPr txBox="1">
              <a:spLocks noChangeArrowheads="1"/>
            </p:cNvSpPr>
            <p:nvPr/>
          </p:nvSpPr>
          <p:spPr bwMode="auto">
            <a:xfrm>
              <a:off x="1104" y="2729"/>
              <a:ext cx="336"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solidFill>
                    <a:schemeClr val="bg1"/>
                  </a:solidFill>
                </a:rPr>
                <a:t>D</a:t>
              </a:r>
              <a:r>
                <a:rPr lang="en-US" sz="1200" b="0" baseline="-25000">
                  <a:solidFill>
                    <a:schemeClr val="bg1"/>
                  </a:solidFill>
                </a:rPr>
                <a:t>23</a:t>
              </a:r>
            </a:p>
          </p:txBody>
        </p:sp>
        <p:sp>
          <p:nvSpPr>
            <p:cNvPr id="27699" name="Rectangle 98"/>
            <p:cNvSpPr>
              <a:spLocks noChangeArrowheads="1"/>
            </p:cNvSpPr>
            <p:nvPr/>
          </p:nvSpPr>
          <p:spPr bwMode="auto">
            <a:xfrm rot="1804958">
              <a:off x="672" y="2664"/>
              <a:ext cx="64" cy="373"/>
            </a:xfrm>
            <a:prstGeom prst="rect">
              <a:avLst/>
            </a:prstGeom>
            <a:gradFill rotWithShape="0">
              <a:gsLst>
                <a:gs pos="0">
                  <a:srgbClr val="CCECFF"/>
                </a:gs>
                <a:gs pos="100000">
                  <a:srgbClr val="99CCFF"/>
                </a:gs>
              </a:gsLst>
              <a:lin ang="5400000" scaled="1"/>
            </a:gradFill>
            <a:ln w="9525">
              <a:noFill/>
              <a:miter lim="800000"/>
              <a:headEnd/>
              <a:tailEnd/>
            </a:ln>
          </p:spPr>
          <p:txBody>
            <a:bodyPr wrap="none" anchor="ctr">
              <a:prstTxWarp prst="textNoShape">
                <a:avLst/>
              </a:prstTxWarp>
            </a:bodyPr>
            <a:lstStyle/>
            <a:p>
              <a:pPr eaLnBrk="0" hangingPunct="0"/>
              <a:endParaRPr lang="en-US"/>
            </a:p>
          </p:txBody>
        </p:sp>
        <p:sp>
          <p:nvSpPr>
            <p:cNvPr id="27700" name="Rectangle 99"/>
            <p:cNvSpPr>
              <a:spLocks noChangeArrowheads="1"/>
            </p:cNvSpPr>
            <p:nvPr/>
          </p:nvSpPr>
          <p:spPr bwMode="auto">
            <a:xfrm rot="1873841">
              <a:off x="1344" y="2664"/>
              <a:ext cx="64" cy="373"/>
            </a:xfrm>
            <a:prstGeom prst="rect">
              <a:avLst/>
            </a:prstGeom>
            <a:gradFill rotWithShape="0">
              <a:gsLst>
                <a:gs pos="0">
                  <a:srgbClr val="CCECFF"/>
                </a:gs>
                <a:gs pos="100000">
                  <a:srgbClr val="99CCFF"/>
                </a:gs>
              </a:gsLst>
              <a:lin ang="5400000" scaled="1"/>
            </a:gradFill>
            <a:ln w="9525">
              <a:noFill/>
              <a:miter lim="800000"/>
              <a:headEnd/>
              <a:tailEnd/>
            </a:ln>
          </p:spPr>
          <p:txBody>
            <a:bodyPr wrap="none" anchor="ctr">
              <a:prstTxWarp prst="textNoShape">
                <a:avLst/>
              </a:prstTxWarp>
            </a:bodyPr>
            <a:lstStyle/>
            <a:p>
              <a:pPr eaLnBrk="0" hangingPunct="0"/>
              <a:endParaRPr lang="en-US"/>
            </a:p>
          </p:txBody>
        </p:sp>
      </p:grpSp>
      <p:sp>
        <p:nvSpPr>
          <p:cNvPr id="27660" name="Rectangle 100"/>
          <p:cNvSpPr>
            <a:spLocks noGrp="1" noChangeArrowheads="1"/>
          </p:cNvSpPr>
          <p:nvPr>
            <p:ph type="title"/>
          </p:nvPr>
        </p:nvSpPr>
        <p:spPr/>
        <p:txBody>
          <a:bodyPr/>
          <a:lstStyle/>
          <a:p>
            <a:pPr eaLnBrk="1" hangingPunct="1"/>
            <a:r>
              <a:rPr lang="en-US" sz="3600"/>
              <a:t>Montage Workflow</a:t>
            </a:r>
          </a:p>
        </p:txBody>
      </p:sp>
      <p:grpSp>
        <p:nvGrpSpPr>
          <p:cNvPr id="27776" name="Group 101"/>
          <p:cNvGrpSpPr>
            <a:grpSpLocks/>
          </p:cNvGrpSpPr>
          <p:nvPr/>
        </p:nvGrpSpPr>
        <p:grpSpPr bwMode="auto">
          <a:xfrm>
            <a:off x="1028700" y="6375400"/>
            <a:ext cx="3390900" cy="304800"/>
            <a:chOff x="648" y="4016"/>
            <a:chExt cx="2136" cy="192"/>
          </a:xfrm>
        </p:grpSpPr>
        <p:cxnSp>
          <p:nvCxnSpPr>
            <p:cNvPr id="27690" name="AutoShape 102"/>
            <p:cNvCxnSpPr>
              <a:cxnSpLocks noChangeShapeType="1"/>
              <a:stCxn id="27727" idx="2"/>
              <a:endCxn id="27693" idx="2"/>
            </p:cNvCxnSpPr>
            <p:nvPr/>
          </p:nvCxnSpPr>
          <p:spPr bwMode="auto">
            <a:xfrm rot="16200000" flipH="1">
              <a:off x="1318" y="3367"/>
              <a:ext cx="75" cy="1416"/>
            </a:xfrm>
            <a:prstGeom prst="bentConnector2">
              <a:avLst/>
            </a:prstGeom>
            <a:noFill/>
            <a:ln w="9525">
              <a:solidFill>
                <a:schemeClr val="bg1"/>
              </a:solidFill>
              <a:miter lim="800000"/>
              <a:headEnd/>
              <a:tailEnd type="triangle" w="med" len="med"/>
            </a:ln>
          </p:spPr>
        </p:cxnSp>
        <p:cxnSp>
          <p:nvCxnSpPr>
            <p:cNvPr id="27691" name="AutoShape 103"/>
            <p:cNvCxnSpPr>
              <a:cxnSpLocks noChangeShapeType="1"/>
              <a:stCxn id="27728" idx="2"/>
              <a:endCxn id="27693" idx="2"/>
            </p:cNvCxnSpPr>
            <p:nvPr/>
          </p:nvCxnSpPr>
          <p:spPr bwMode="auto">
            <a:xfrm rot="16200000" flipH="1">
              <a:off x="1726" y="3775"/>
              <a:ext cx="75" cy="600"/>
            </a:xfrm>
            <a:prstGeom prst="bentConnector2">
              <a:avLst/>
            </a:prstGeom>
            <a:noFill/>
            <a:ln w="9525">
              <a:solidFill>
                <a:schemeClr val="bg1"/>
              </a:solidFill>
              <a:miter lim="800000"/>
              <a:headEnd/>
              <a:tailEnd type="triangle" w="med" len="med"/>
            </a:ln>
          </p:spPr>
        </p:cxnSp>
        <p:grpSp>
          <p:nvGrpSpPr>
            <p:cNvPr id="27783" name="Group 104"/>
            <p:cNvGrpSpPr>
              <a:grpSpLocks/>
            </p:cNvGrpSpPr>
            <p:nvPr/>
          </p:nvGrpSpPr>
          <p:grpSpPr bwMode="auto">
            <a:xfrm>
              <a:off x="2064" y="4016"/>
              <a:ext cx="720" cy="192"/>
              <a:chOff x="4056" y="720"/>
              <a:chExt cx="720" cy="192"/>
            </a:xfrm>
          </p:grpSpPr>
          <p:sp>
            <p:nvSpPr>
              <p:cNvPr id="27693" name="Oval 105"/>
              <p:cNvSpPr>
                <a:spLocks noChangeArrowheads="1"/>
              </p:cNvSpPr>
              <p:nvPr/>
            </p:nvSpPr>
            <p:spPr bwMode="auto">
              <a:xfrm>
                <a:off x="4056" y="720"/>
                <a:ext cx="720"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694" name="Text Box 106"/>
              <p:cNvSpPr txBox="1">
                <a:spLocks noChangeArrowheads="1"/>
              </p:cNvSpPr>
              <p:nvPr/>
            </p:nvSpPr>
            <p:spPr bwMode="auto">
              <a:xfrm>
                <a:off x="4152" y="720"/>
                <a:ext cx="576"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mConcatFit</a:t>
                </a:r>
              </a:p>
            </p:txBody>
          </p:sp>
        </p:grpSp>
      </p:grpSp>
      <p:grpSp>
        <p:nvGrpSpPr>
          <p:cNvPr id="27784" name="Group 107"/>
          <p:cNvGrpSpPr>
            <a:grpSpLocks/>
          </p:cNvGrpSpPr>
          <p:nvPr/>
        </p:nvGrpSpPr>
        <p:grpSpPr bwMode="auto">
          <a:xfrm>
            <a:off x="6248400" y="5867400"/>
            <a:ext cx="1524000" cy="660400"/>
            <a:chOff x="3936" y="3696"/>
            <a:chExt cx="960" cy="416"/>
          </a:xfrm>
        </p:grpSpPr>
        <p:grpSp>
          <p:nvGrpSpPr>
            <p:cNvPr id="27785" name="Group 108"/>
            <p:cNvGrpSpPr>
              <a:grpSpLocks/>
            </p:cNvGrpSpPr>
            <p:nvPr/>
          </p:nvGrpSpPr>
          <p:grpSpPr bwMode="auto">
            <a:xfrm>
              <a:off x="4176" y="3696"/>
              <a:ext cx="720" cy="192"/>
              <a:chOff x="3024" y="3456"/>
              <a:chExt cx="720" cy="192"/>
            </a:xfrm>
          </p:grpSpPr>
          <p:sp>
            <p:nvSpPr>
              <p:cNvPr id="27688" name="Oval 109"/>
              <p:cNvSpPr>
                <a:spLocks noChangeArrowheads="1"/>
              </p:cNvSpPr>
              <p:nvPr/>
            </p:nvSpPr>
            <p:spPr bwMode="auto">
              <a:xfrm>
                <a:off x="3024" y="3456"/>
                <a:ext cx="720"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689" name="Text Box 110"/>
              <p:cNvSpPr txBox="1">
                <a:spLocks noChangeArrowheads="1"/>
              </p:cNvSpPr>
              <p:nvPr/>
            </p:nvSpPr>
            <p:spPr bwMode="auto">
              <a:xfrm>
                <a:off x="3120" y="3456"/>
                <a:ext cx="576"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mBgModel</a:t>
                </a:r>
              </a:p>
            </p:txBody>
          </p:sp>
        </p:grpSp>
        <p:cxnSp>
          <p:nvCxnSpPr>
            <p:cNvPr id="27687" name="AutoShape 111"/>
            <p:cNvCxnSpPr>
              <a:cxnSpLocks noChangeShapeType="1"/>
              <a:stCxn id="27684" idx="3"/>
              <a:endCxn id="27688" idx="4"/>
            </p:cNvCxnSpPr>
            <p:nvPr/>
          </p:nvCxnSpPr>
          <p:spPr bwMode="auto">
            <a:xfrm flipV="1">
              <a:off x="3936" y="3888"/>
              <a:ext cx="600" cy="224"/>
            </a:xfrm>
            <a:prstGeom prst="bentConnector2">
              <a:avLst/>
            </a:prstGeom>
            <a:noFill/>
            <a:ln w="9525">
              <a:solidFill>
                <a:schemeClr val="bg1"/>
              </a:solidFill>
              <a:miter lim="800000"/>
              <a:headEnd/>
              <a:tailEnd type="triangle" w="med" len="med"/>
            </a:ln>
          </p:spPr>
        </p:cxnSp>
      </p:grpSp>
      <p:grpSp>
        <p:nvGrpSpPr>
          <p:cNvPr id="27786" name="Group 112"/>
          <p:cNvGrpSpPr>
            <a:grpSpLocks/>
          </p:cNvGrpSpPr>
          <p:nvPr/>
        </p:nvGrpSpPr>
        <p:grpSpPr bwMode="auto">
          <a:xfrm>
            <a:off x="4419600" y="6248400"/>
            <a:ext cx="1828800" cy="558800"/>
            <a:chOff x="2784" y="3936"/>
            <a:chExt cx="1152" cy="352"/>
          </a:xfrm>
        </p:grpSpPr>
        <p:sp>
          <p:nvSpPr>
            <p:cNvPr id="27684" name="Text Box 113"/>
            <p:cNvSpPr txBox="1">
              <a:spLocks noChangeArrowheads="1"/>
            </p:cNvSpPr>
            <p:nvPr/>
          </p:nvSpPr>
          <p:spPr bwMode="auto">
            <a:xfrm>
              <a:off x="3072" y="3936"/>
              <a:ext cx="864" cy="352"/>
            </a:xfrm>
            <a:prstGeom prst="rect">
              <a:avLst/>
            </a:prstGeom>
            <a:solidFill>
              <a:srgbClr val="009999"/>
            </a:solidFill>
            <a:ln w="9525">
              <a:solidFill>
                <a:schemeClr val="bg1"/>
              </a:solidFill>
              <a:miter lim="800000"/>
              <a:headEnd/>
              <a:tailEnd/>
            </a:ln>
          </p:spPr>
          <p:txBody>
            <a:bodyPr>
              <a:prstTxWarp prst="textNoShape">
                <a:avLst/>
              </a:prstTxWarp>
              <a:spAutoFit/>
            </a:bodyPr>
            <a:lstStyle/>
            <a:p>
              <a:pPr>
                <a:spcBef>
                  <a:spcPct val="50000"/>
                </a:spcBef>
              </a:pPr>
              <a:r>
                <a:rPr lang="en-US" sz="1200" b="0"/>
                <a:t>ax + by + c = 0</a:t>
              </a:r>
            </a:p>
            <a:p>
              <a:pPr>
                <a:spcBef>
                  <a:spcPct val="50000"/>
                </a:spcBef>
              </a:pPr>
              <a:r>
                <a:rPr lang="en-US" sz="1200" b="0"/>
                <a:t>dx + ey + f = 0</a:t>
              </a:r>
            </a:p>
          </p:txBody>
        </p:sp>
        <p:cxnSp>
          <p:nvCxnSpPr>
            <p:cNvPr id="27685" name="AutoShape 114"/>
            <p:cNvCxnSpPr>
              <a:cxnSpLocks noChangeShapeType="1"/>
              <a:stCxn id="27693" idx="6"/>
              <a:endCxn id="27684" idx="1"/>
            </p:cNvCxnSpPr>
            <p:nvPr/>
          </p:nvCxnSpPr>
          <p:spPr bwMode="auto">
            <a:xfrm>
              <a:off x="2784" y="4112"/>
              <a:ext cx="288" cy="0"/>
            </a:xfrm>
            <a:prstGeom prst="straightConnector1">
              <a:avLst/>
            </a:prstGeom>
            <a:noFill/>
            <a:ln w="9525">
              <a:solidFill>
                <a:schemeClr val="bg1"/>
              </a:solidFill>
              <a:round/>
              <a:headEnd/>
              <a:tailEnd type="triangle" w="med" len="med"/>
            </a:ln>
          </p:spPr>
        </p:cxnSp>
      </p:grpSp>
      <p:grpSp>
        <p:nvGrpSpPr>
          <p:cNvPr id="27787" name="Group 115"/>
          <p:cNvGrpSpPr>
            <a:grpSpLocks/>
          </p:cNvGrpSpPr>
          <p:nvPr/>
        </p:nvGrpSpPr>
        <p:grpSpPr bwMode="auto">
          <a:xfrm>
            <a:off x="5867400" y="1914525"/>
            <a:ext cx="2590800" cy="963613"/>
            <a:chOff x="3696" y="1206"/>
            <a:chExt cx="1632" cy="607"/>
          </a:xfrm>
        </p:grpSpPr>
        <p:grpSp>
          <p:nvGrpSpPr>
            <p:cNvPr id="27788" name="Group 116"/>
            <p:cNvGrpSpPr>
              <a:grpSpLocks/>
            </p:cNvGrpSpPr>
            <p:nvPr/>
          </p:nvGrpSpPr>
          <p:grpSpPr bwMode="auto">
            <a:xfrm>
              <a:off x="3696" y="1207"/>
              <a:ext cx="768" cy="192"/>
              <a:chOff x="2976" y="912"/>
              <a:chExt cx="768" cy="192"/>
            </a:xfrm>
          </p:grpSpPr>
          <p:sp>
            <p:nvSpPr>
              <p:cNvPr id="27682" name="Oval 117"/>
              <p:cNvSpPr>
                <a:spLocks noChangeArrowheads="1"/>
              </p:cNvSpPr>
              <p:nvPr/>
            </p:nvSpPr>
            <p:spPr bwMode="auto">
              <a:xfrm>
                <a:off x="2976" y="912"/>
                <a:ext cx="768"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683" name="Text Box 118"/>
              <p:cNvSpPr txBox="1">
                <a:spLocks noChangeArrowheads="1"/>
              </p:cNvSpPr>
              <p:nvPr/>
            </p:nvSpPr>
            <p:spPr bwMode="auto">
              <a:xfrm>
                <a:off x="3168" y="912"/>
                <a:ext cx="432"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mAdd 1</a:t>
                </a:r>
              </a:p>
            </p:txBody>
          </p:sp>
        </p:grpSp>
        <p:cxnSp>
          <p:nvCxnSpPr>
            <p:cNvPr id="27673" name="AutoShape 119"/>
            <p:cNvCxnSpPr>
              <a:cxnSpLocks noChangeShapeType="1"/>
              <a:stCxn id="27711" idx="0"/>
              <a:endCxn id="27682" idx="3"/>
            </p:cNvCxnSpPr>
            <p:nvPr/>
          </p:nvCxnSpPr>
          <p:spPr bwMode="auto">
            <a:xfrm flipH="1" flipV="1">
              <a:off x="3808" y="1371"/>
              <a:ext cx="558" cy="346"/>
            </a:xfrm>
            <a:prstGeom prst="straightConnector1">
              <a:avLst/>
            </a:prstGeom>
            <a:noFill/>
            <a:ln w="9525">
              <a:solidFill>
                <a:schemeClr val="bg1"/>
              </a:solidFill>
              <a:round/>
              <a:headEnd/>
              <a:tailEnd type="triangle" w="med" len="med"/>
            </a:ln>
          </p:spPr>
        </p:cxnSp>
        <p:cxnSp>
          <p:nvCxnSpPr>
            <p:cNvPr id="27674" name="AutoShape 120"/>
            <p:cNvCxnSpPr>
              <a:cxnSpLocks noChangeShapeType="1"/>
              <a:stCxn id="27709" idx="0"/>
              <a:endCxn id="27682" idx="4"/>
            </p:cNvCxnSpPr>
            <p:nvPr/>
          </p:nvCxnSpPr>
          <p:spPr bwMode="auto">
            <a:xfrm flipH="1" flipV="1">
              <a:off x="4080" y="1399"/>
              <a:ext cx="526" cy="366"/>
            </a:xfrm>
            <a:prstGeom prst="straightConnector1">
              <a:avLst/>
            </a:prstGeom>
            <a:noFill/>
            <a:ln w="9525">
              <a:solidFill>
                <a:schemeClr val="bg1"/>
              </a:solidFill>
              <a:round/>
              <a:headEnd/>
              <a:tailEnd type="triangle" w="med" len="med"/>
            </a:ln>
          </p:spPr>
        </p:cxnSp>
        <p:cxnSp>
          <p:nvCxnSpPr>
            <p:cNvPr id="27675" name="AutoShape 121"/>
            <p:cNvCxnSpPr>
              <a:cxnSpLocks noChangeShapeType="1"/>
              <a:stCxn id="27707" idx="0"/>
              <a:endCxn id="27682" idx="5"/>
            </p:cNvCxnSpPr>
            <p:nvPr/>
          </p:nvCxnSpPr>
          <p:spPr bwMode="auto">
            <a:xfrm flipH="1" flipV="1">
              <a:off x="4352" y="1371"/>
              <a:ext cx="494" cy="442"/>
            </a:xfrm>
            <a:prstGeom prst="straightConnector1">
              <a:avLst/>
            </a:prstGeom>
            <a:noFill/>
            <a:ln w="9525">
              <a:solidFill>
                <a:schemeClr val="bg1"/>
              </a:solidFill>
              <a:round/>
              <a:headEnd/>
              <a:tailEnd type="triangle" w="med" len="med"/>
            </a:ln>
          </p:spPr>
        </p:cxnSp>
        <p:grpSp>
          <p:nvGrpSpPr>
            <p:cNvPr id="27789" name="Group 122"/>
            <p:cNvGrpSpPr>
              <a:grpSpLocks/>
            </p:cNvGrpSpPr>
            <p:nvPr/>
          </p:nvGrpSpPr>
          <p:grpSpPr bwMode="auto">
            <a:xfrm>
              <a:off x="4560" y="1206"/>
              <a:ext cx="768" cy="192"/>
              <a:chOff x="2976" y="912"/>
              <a:chExt cx="768" cy="192"/>
            </a:xfrm>
          </p:grpSpPr>
          <p:sp>
            <p:nvSpPr>
              <p:cNvPr id="27680" name="Oval 123"/>
              <p:cNvSpPr>
                <a:spLocks noChangeArrowheads="1"/>
              </p:cNvSpPr>
              <p:nvPr/>
            </p:nvSpPr>
            <p:spPr bwMode="auto">
              <a:xfrm>
                <a:off x="2976" y="912"/>
                <a:ext cx="768"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27681" name="Text Box 124"/>
              <p:cNvSpPr txBox="1">
                <a:spLocks noChangeArrowheads="1"/>
              </p:cNvSpPr>
              <p:nvPr/>
            </p:nvSpPr>
            <p:spPr bwMode="auto">
              <a:xfrm>
                <a:off x="3168" y="912"/>
                <a:ext cx="432" cy="173"/>
              </a:xfrm>
              <a:prstGeom prst="rect">
                <a:avLst/>
              </a:prstGeom>
              <a:noFill/>
              <a:ln w="9525">
                <a:noFill/>
                <a:miter lim="800000"/>
                <a:headEnd/>
                <a:tailEnd/>
              </a:ln>
            </p:spPr>
            <p:txBody>
              <a:bodyPr>
                <a:prstTxWarp prst="textNoShape">
                  <a:avLst/>
                </a:prstTxWarp>
                <a:spAutoFit/>
              </a:bodyPr>
              <a:lstStyle/>
              <a:p>
                <a:pPr>
                  <a:spcBef>
                    <a:spcPct val="50000"/>
                  </a:spcBef>
                </a:pPr>
                <a:r>
                  <a:rPr lang="en-US" sz="1200" b="0"/>
                  <a:t>mAdd 2</a:t>
                </a:r>
              </a:p>
            </p:txBody>
          </p:sp>
        </p:grpSp>
        <p:cxnSp>
          <p:nvCxnSpPr>
            <p:cNvPr id="27677" name="AutoShape 125"/>
            <p:cNvCxnSpPr>
              <a:cxnSpLocks noChangeShapeType="1"/>
              <a:stCxn id="27711" idx="0"/>
              <a:endCxn id="27680" idx="3"/>
            </p:cNvCxnSpPr>
            <p:nvPr/>
          </p:nvCxnSpPr>
          <p:spPr bwMode="auto">
            <a:xfrm flipV="1">
              <a:off x="4366" y="1370"/>
              <a:ext cx="306" cy="347"/>
            </a:xfrm>
            <a:prstGeom prst="straightConnector1">
              <a:avLst/>
            </a:prstGeom>
            <a:noFill/>
            <a:ln w="9525">
              <a:solidFill>
                <a:schemeClr val="bg1"/>
              </a:solidFill>
              <a:round/>
              <a:headEnd/>
              <a:tailEnd type="triangle" w="med" len="med"/>
            </a:ln>
          </p:spPr>
        </p:cxnSp>
        <p:cxnSp>
          <p:nvCxnSpPr>
            <p:cNvPr id="27678" name="AutoShape 126"/>
            <p:cNvCxnSpPr>
              <a:cxnSpLocks noChangeShapeType="1"/>
              <a:stCxn id="27709" idx="0"/>
              <a:endCxn id="27680" idx="4"/>
            </p:cNvCxnSpPr>
            <p:nvPr/>
          </p:nvCxnSpPr>
          <p:spPr bwMode="auto">
            <a:xfrm flipV="1">
              <a:off x="4606" y="1398"/>
              <a:ext cx="338" cy="367"/>
            </a:xfrm>
            <a:prstGeom prst="straightConnector1">
              <a:avLst/>
            </a:prstGeom>
            <a:noFill/>
            <a:ln w="9525">
              <a:solidFill>
                <a:schemeClr val="bg1"/>
              </a:solidFill>
              <a:round/>
              <a:headEnd/>
              <a:tailEnd type="triangle" w="med" len="med"/>
            </a:ln>
          </p:spPr>
        </p:cxnSp>
        <p:cxnSp>
          <p:nvCxnSpPr>
            <p:cNvPr id="27679" name="AutoShape 127"/>
            <p:cNvCxnSpPr>
              <a:cxnSpLocks noChangeShapeType="1"/>
              <a:stCxn id="27707" idx="0"/>
              <a:endCxn id="27680" idx="5"/>
            </p:cNvCxnSpPr>
            <p:nvPr/>
          </p:nvCxnSpPr>
          <p:spPr bwMode="auto">
            <a:xfrm flipV="1">
              <a:off x="4846" y="1370"/>
              <a:ext cx="370" cy="443"/>
            </a:xfrm>
            <a:prstGeom prst="straightConnector1">
              <a:avLst/>
            </a:prstGeom>
            <a:noFill/>
            <a:ln w="9525">
              <a:solidFill>
                <a:schemeClr val="bg1"/>
              </a:solidFill>
              <a:round/>
              <a:headEnd/>
              <a:tailEnd type="triangle" w="med" len="med"/>
            </a:ln>
          </p:spPr>
        </p:cxnSp>
      </p:grpSp>
      <p:grpSp>
        <p:nvGrpSpPr>
          <p:cNvPr id="27790" name="Group 128"/>
          <p:cNvGrpSpPr>
            <a:grpSpLocks/>
          </p:cNvGrpSpPr>
          <p:nvPr/>
        </p:nvGrpSpPr>
        <p:grpSpPr bwMode="auto">
          <a:xfrm>
            <a:off x="6324600" y="609600"/>
            <a:ext cx="1600200" cy="1306513"/>
            <a:chOff x="3984" y="384"/>
            <a:chExt cx="1008" cy="823"/>
          </a:xfrm>
        </p:grpSpPr>
        <p:cxnSp>
          <p:nvCxnSpPr>
            <p:cNvPr id="27666" name="AutoShape 129"/>
            <p:cNvCxnSpPr>
              <a:cxnSpLocks noChangeShapeType="1"/>
              <a:stCxn id="27683" idx="0"/>
              <a:endCxn id="27669" idx="6"/>
            </p:cNvCxnSpPr>
            <p:nvPr/>
          </p:nvCxnSpPr>
          <p:spPr bwMode="auto">
            <a:xfrm flipV="1">
              <a:off x="4104" y="790"/>
              <a:ext cx="164" cy="417"/>
            </a:xfrm>
            <a:prstGeom prst="straightConnector1">
              <a:avLst/>
            </a:prstGeom>
            <a:noFill/>
            <a:ln w="9525">
              <a:solidFill>
                <a:schemeClr val="bg1"/>
              </a:solidFill>
              <a:round/>
              <a:headEnd/>
              <a:tailEnd type="triangle" w="med" len="med"/>
            </a:ln>
          </p:spPr>
        </p:cxnSp>
        <p:grpSp>
          <p:nvGrpSpPr>
            <p:cNvPr id="27791" name="Group 130"/>
            <p:cNvGrpSpPr>
              <a:grpSpLocks/>
            </p:cNvGrpSpPr>
            <p:nvPr/>
          </p:nvGrpSpPr>
          <p:grpSpPr bwMode="auto">
            <a:xfrm>
              <a:off x="3984" y="384"/>
              <a:ext cx="1008" cy="576"/>
              <a:chOff x="3984" y="384"/>
              <a:chExt cx="1008" cy="576"/>
            </a:xfrm>
          </p:grpSpPr>
          <p:sp>
            <p:nvSpPr>
              <p:cNvPr id="27669" name="Freeform 131"/>
              <p:cNvSpPr>
                <a:spLocks/>
              </p:cNvSpPr>
              <p:nvPr/>
            </p:nvSpPr>
            <p:spPr bwMode="auto">
              <a:xfrm>
                <a:off x="3984" y="384"/>
                <a:ext cx="452" cy="498"/>
              </a:xfrm>
              <a:custGeom>
                <a:avLst/>
                <a:gdLst>
                  <a:gd name="T0" fmla="*/ 0 w 452"/>
                  <a:gd name="T1" fmla="*/ 328 h 498"/>
                  <a:gd name="T2" fmla="*/ 186 w 452"/>
                  <a:gd name="T3" fmla="*/ 0 h 498"/>
                  <a:gd name="T4" fmla="*/ 388 w 452"/>
                  <a:gd name="T5" fmla="*/ 116 h 498"/>
                  <a:gd name="T6" fmla="*/ 422 w 452"/>
                  <a:gd name="T7" fmla="*/ 52 h 498"/>
                  <a:gd name="T8" fmla="*/ 452 w 452"/>
                  <a:gd name="T9" fmla="*/ 68 h 498"/>
                  <a:gd name="T10" fmla="*/ 452 w 452"/>
                  <a:gd name="T11" fmla="*/ 498 h 498"/>
                  <a:gd name="T12" fmla="*/ 284 w 452"/>
                  <a:gd name="T13" fmla="*/ 406 h 498"/>
                  <a:gd name="T14" fmla="*/ 248 w 452"/>
                  <a:gd name="T15" fmla="*/ 470 h 498"/>
                  <a:gd name="T16" fmla="*/ 0 w 452"/>
                  <a:gd name="T17" fmla="*/ 328 h 4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2"/>
                  <a:gd name="T28" fmla="*/ 0 h 498"/>
                  <a:gd name="T29" fmla="*/ 452 w 452"/>
                  <a:gd name="T30" fmla="*/ 498 h 4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2" h="498">
                    <a:moveTo>
                      <a:pt x="0" y="328"/>
                    </a:moveTo>
                    <a:lnTo>
                      <a:pt x="186" y="0"/>
                    </a:lnTo>
                    <a:lnTo>
                      <a:pt x="388" y="116"/>
                    </a:lnTo>
                    <a:lnTo>
                      <a:pt x="422" y="52"/>
                    </a:lnTo>
                    <a:lnTo>
                      <a:pt x="452" y="68"/>
                    </a:lnTo>
                    <a:lnTo>
                      <a:pt x="452" y="498"/>
                    </a:lnTo>
                    <a:lnTo>
                      <a:pt x="284" y="406"/>
                    </a:lnTo>
                    <a:lnTo>
                      <a:pt x="248" y="470"/>
                    </a:lnTo>
                    <a:lnTo>
                      <a:pt x="0" y="328"/>
                    </a:lnTo>
                    <a:close/>
                  </a:path>
                </a:pathLst>
              </a:custGeom>
              <a:solidFill>
                <a:srgbClr val="CCECFF"/>
              </a:solidFill>
              <a:ln w="9525">
                <a:noFill/>
                <a:round/>
                <a:headEnd/>
                <a:tailEnd/>
              </a:ln>
            </p:spPr>
            <p:txBody>
              <a:bodyPr wrap="none" anchor="ctr">
                <a:prstTxWarp prst="textNoShape">
                  <a:avLst/>
                </a:prstTxWarp>
              </a:bodyPr>
              <a:lstStyle/>
              <a:p>
                <a:pPr eaLnBrk="0" hangingPunct="0"/>
                <a:endParaRPr lang="en-US"/>
              </a:p>
            </p:txBody>
          </p:sp>
          <p:sp>
            <p:nvSpPr>
              <p:cNvPr id="27670" name="Freeform 132"/>
              <p:cNvSpPr>
                <a:spLocks/>
              </p:cNvSpPr>
              <p:nvPr/>
            </p:nvSpPr>
            <p:spPr bwMode="auto">
              <a:xfrm>
                <a:off x="4464" y="444"/>
                <a:ext cx="492" cy="516"/>
              </a:xfrm>
              <a:custGeom>
                <a:avLst/>
                <a:gdLst>
                  <a:gd name="T0" fmla="*/ 0 w 492"/>
                  <a:gd name="T1" fmla="*/ 426 h 516"/>
                  <a:gd name="T2" fmla="*/ 0 w 492"/>
                  <a:gd name="T3" fmla="*/ 26 h 516"/>
                  <a:gd name="T4" fmla="*/ 12 w 492"/>
                  <a:gd name="T5" fmla="*/ 0 h 516"/>
                  <a:gd name="T6" fmla="*/ 212 w 492"/>
                  <a:gd name="T7" fmla="*/ 114 h 516"/>
                  <a:gd name="T8" fmla="*/ 248 w 492"/>
                  <a:gd name="T9" fmla="*/ 50 h 516"/>
                  <a:gd name="T10" fmla="*/ 492 w 492"/>
                  <a:gd name="T11" fmla="*/ 190 h 516"/>
                  <a:gd name="T12" fmla="*/ 308 w 492"/>
                  <a:gd name="T13" fmla="*/ 516 h 516"/>
                  <a:gd name="T14" fmla="*/ 110 w 492"/>
                  <a:gd name="T15" fmla="*/ 398 h 516"/>
                  <a:gd name="T16" fmla="*/ 72 w 492"/>
                  <a:gd name="T17" fmla="*/ 466 h 516"/>
                  <a:gd name="T18" fmla="*/ 0 w 492"/>
                  <a:gd name="T19" fmla="*/ 426 h 5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2"/>
                  <a:gd name="T31" fmla="*/ 0 h 516"/>
                  <a:gd name="T32" fmla="*/ 492 w 492"/>
                  <a:gd name="T33" fmla="*/ 516 h 5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2" h="516">
                    <a:moveTo>
                      <a:pt x="0" y="426"/>
                    </a:moveTo>
                    <a:lnTo>
                      <a:pt x="0" y="26"/>
                    </a:lnTo>
                    <a:lnTo>
                      <a:pt x="12" y="0"/>
                    </a:lnTo>
                    <a:lnTo>
                      <a:pt x="212" y="114"/>
                    </a:lnTo>
                    <a:lnTo>
                      <a:pt x="248" y="50"/>
                    </a:lnTo>
                    <a:lnTo>
                      <a:pt x="492" y="190"/>
                    </a:lnTo>
                    <a:lnTo>
                      <a:pt x="308" y="516"/>
                    </a:lnTo>
                    <a:lnTo>
                      <a:pt x="110" y="398"/>
                    </a:lnTo>
                    <a:lnTo>
                      <a:pt x="72" y="466"/>
                    </a:lnTo>
                    <a:lnTo>
                      <a:pt x="0" y="426"/>
                    </a:lnTo>
                    <a:close/>
                  </a:path>
                </a:pathLst>
              </a:custGeom>
              <a:solidFill>
                <a:srgbClr val="CCECFF"/>
              </a:solidFill>
              <a:ln w="9525">
                <a:noFill/>
                <a:round/>
                <a:headEnd/>
                <a:tailEnd/>
              </a:ln>
            </p:spPr>
            <p:txBody>
              <a:bodyPr wrap="none" anchor="ctr">
                <a:prstTxWarp prst="textNoShape">
                  <a:avLst/>
                </a:prstTxWarp>
              </a:bodyPr>
              <a:lstStyle/>
              <a:p>
                <a:pPr eaLnBrk="0" hangingPunct="0"/>
                <a:endParaRPr lang="en-US"/>
              </a:p>
            </p:txBody>
          </p:sp>
          <p:sp>
            <p:nvSpPr>
              <p:cNvPr id="27671" name="Text Box 133"/>
              <p:cNvSpPr txBox="1">
                <a:spLocks noChangeArrowheads="1"/>
              </p:cNvSpPr>
              <p:nvPr/>
            </p:nvSpPr>
            <p:spPr bwMode="auto">
              <a:xfrm>
                <a:off x="4032" y="516"/>
                <a:ext cx="960" cy="28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Final Mosaic</a:t>
                </a:r>
                <a:br>
                  <a:rPr lang="en-US" sz="1200" b="0">
                    <a:solidFill>
                      <a:srgbClr val="000000"/>
                    </a:solidFill>
                  </a:rPr>
                </a:br>
                <a:r>
                  <a:rPr lang="en-US" sz="1200" b="0">
                    <a:solidFill>
                      <a:srgbClr val="000000"/>
                    </a:solidFill>
                  </a:rPr>
                  <a:t>(Overlapping Tiles)</a:t>
                </a:r>
              </a:p>
            </p:txBody>
          </p:sp>
        </p:grpSp>
        <p:cxnSp>
          <p:nvCxnSpPr>
            <p:cNvPr id="27668" name="AutoShape 134"/>
            <p:cNvCxnSpPr>
              <a:cxnSpLocks noChangeShapeType="1"/>
              <a:stCxn id="27680" idx="0"/>
              <a:endCxn id="27670" idx="7"/>
            </p:cNvCxnSpPr>
            <p:nvPr/>
          </p:nvCxnSpPr>
          <p:spPr bwMode="auto">
            <a:xfrm flipH="1" flipV="1">
              <a:off x="4574" y="842"/>
              <a:ext cx="370" cy="364"/>
            </a:xfrm>
            <a:prstGeom prst="straightConnector1">
              <a:avLst/>
            </a:prstGeom>
            <a:noFill/>
            <a:ln w="9525">
              <a:solidFill>
                <a:schemeClr val="bg1"/>
              </a:solidFill>
              <a:round/>
              <a:headEnd/>
              <a:tailEnd type="triangle" w="med" len="med"/>
            </a:ln>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0" fill="hold"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0" fill="hold" nodeType="clickEffect">
                                  <p:stCondLst>
                                    <p:cond delay="0"/>
                                  </p:stCondLst>
                                  <p:childTnLst>
                                    <p:set>
                                      <p:cBhvr>
                                        <p:cTn id="22" dur="1" fill="hold">
                                          <p:stCondLst>
                                            <p:cond delay="499"/>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0" fill="hold" nodeType="clickEffect">
                                  <p:stCondLst>
                                    <p:cond delay="0"/>
                                  </p:stCondLst>
                                  <p:childTnLst>
                                    <p:set>
                                      <p:cBhvr>
                                        <p:cTn id="26" dur="1" fill="hold">
                                          <p:stCondLst>
                                            <p:cond delay="499"/>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entr" presetSubtype="0" fill="hold" nodeType="clickEffect">
                                  <p:stCondLst>
                                    <p:cond delay="0"/>
                                  </p:stCondLst>
                                  <p:childTnLst>
                                    <p:set>
                                      <p:cBhvr>
                                        <p:cTn id="30" dur="1" fill="hold">
                                          <p:stCondLst>
                                            <p:cond delay="499"/>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entr" presetSubtype="0" fill="hold" nodeType="clickEffect">
                                  <p:stCondLst>
                                    <p:cond delay="0"/>
                                  </p:stCondLst>
                                  <p:childTnLst>
                                    <p:set>
                                      <p:cBhvr>
                                        <p:cTn id="34" dur="1" fill="hold">
                                          <p:stCondLst>
                                            <p:cond delay="499"/>
                                          </p:stCondLst>
                                        </p:cTn>
                                        <p:tgtEl>
                                          <p:spTgt spid="277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entr" presetSubtype="0" fill="hold" nodeType="clickEffect">
                                  <p:stCondLst>
                                    <p:cond delay="0"/>
                                  </p:stCondLst>
                                  <p:childTnLst>
                                    <p:set>
                                      <p:cBhvr>
                                        <p:cTn id="38" dur="1" fill="hold">
                                          <p:stCondLst>
                                            <p:cond delay="499"/>
                                          </p:stCondLst>
                                        </p:cTn>
                                        <p:tgtEl>
                                          <p:spTgt spid="277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entr" presetSubtype="0" fill="hold" nodeType="clickEffect">
                                  <p:stCondLst>
                                    <p:cond delay="0"/>
                                  </p:stCondLst>
                                  <p:childTnLst>
                                    <p:set>
                                      <p:cBhvr>
                                        <p:cTn id="42" dur="1" fill="hold">
                                          <p:stCondLst>
                                            <p:cond delay="499"/>
                                          </p:stCondLst>
                                        </p:cTn>
                                        <p:tgtEl>
                                          <p:spTgt spid="277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0" presetClass="entr" presetSubtype="0" fill="hold" nodeType="clickEffect">
                                  <p:stCondLst>
                                    <p:cond delay="0"/>
                                  </p:stCondLst>
                                  <p:childTnLst>
                                    <p:set>
                                      <p:cBhvr>
                                        <p:cTn id="46" dur="1" fill="hold">
                                          <p:stCondLst>
                                            <p:cond delay="499"/>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entr" presetSubtype="0" fill="hold" nodeType="clickEffect">
                                  <p:stCondLst>
                                    <p:cond delay="0"/>
                                  </p:stCondLst>
                                  <p:childTnLst>
                                    <p:set>
                                      <p:cBhvr>
                                        <p:cTn id="50" dur="1" fill="hold">
                                          <p:stCondLst>
                                            <p:cond delay="499"/>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entr" presetSubtype="0" fill="hold" nodeType="clickEffect">
                                  <p:stCondLst>
                                    <p:cond delay="0"/>
                                  </p:stCondLst>
                                  <p:childTnLst>
                                    <p:set>
                                      <p:cBhvr>
                                        <p:cTn id="54" dur="1" fill="hold">
                                          <p:stCondLst>
                                            <p:cond delay="499"/>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0" presetClass="entr" presetSubtype="0" fill="hold" nodeType="clickEffect">
                                  <p:stCondLst>
                                    <p:cond delay="0"/>
                                  </p:stCondLst>
                                  <p:childTnLst>
                                    <p:set>
                                      <p:cBhvr>
                                        <p:cTn id="58" dur="1" fill="hold">
                                          <p:stCondLst>
                                            <p:cond delay="499"/>
                                          </p:stCondLst>
                                        </p:cTn>
                                        <p:tgtEl>
                                          <p:spTgt spid="2778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0" presetClass="entr" presetSubtype="0" fill="hold" nodeType="clickEffect">
                                  <p:stCondLst>
                                    <p:cond delay="0"/>
                                  </p:stCondLst>
                                  <p:childTnLst>
                                    <p:set>
                                      <p:cBhvr>
                                        <p:cTn id="62" dur="1" fill="hold">
                                          <p:stCondLst>
                                            <p:cond delay="499"/>
                                          </p:stCondLst>
                                        </p:cTn>
                                        <p:tgtEl>
                                          <p:spTgt spid="27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46636" y="152400"/>
            <a:ext cx="8229600" cy="1143000"/>
          </a:xfrm>
        </p:spPr>
        <p:txBody>
          <a:bodyPr/>
          <a:lstStyle/>
          <a:p>
            <a:pPr eaLnBrk="1" hangingPunct="1"/>
            <a:r>
              <a:rPr lang="en-US"/>
              <a:t>Montage on the Grid Using Pegasus</a:t>
            </a:r>
          </a:p>
        </p:txBody>
      </p:sp>
      <p:grpSp>
        <p:nvGrpSpPr>
          <p:cNvPr id="2" name="Group 3"/>
          <p:cNvGrpSpPr>
            <a:grpSpLocks/>
          </p:cNvGrpSpPr>
          <p:nvPr/>
        </p:nvGrpSpPr>
        <p:grpSpPr bwMode="auto">
          <a:xfrm>
            <a:off x="76200" y="1554163"/>
            <a:ext cx="5562600" cy="4922837"/>
            <a:chOff x="48" y="979"/>
            <a:chExt cx="3504" cy="3101"/>
          </a:xfrm>
        </p:grpSpPr>
        <p:grpSp>
          <p:nvGrpSpPr>
            <p:cNvPr id="3" name="Group 4"/>
            <p:cNvGrpSpPr>
              <a:grpSpLocks/>
            </p:cNvGrpSpPr>
            <p:nvPr/>
          </p:nvGrpSpPr>
          <p:grpSpPr bwMode="auto">
            <a:xfrm>
              <a:off x="48" y="979"/>
              <a:ext cx="3504" cy="2189"/>
              <a:chOff x="0" y="912"/>
              <a:chExt cx="3504" cy="2189"/>
            </a:xfrm>
          </p:grpSpPr>
          <p:grpSp>
            <p:nvGrpSpPr>
              <p:cNvPr id="4" name="Group 5"/>
              <p:cNvGrpSpPr>
                <a:grpSpLocks/>
              </p:cNvGrpSpPr>
              <p:nvPr/>
            </p:nvGrpSpPr>
            <p:grpSpPr bwMode="auto">
              <a:xfrm>
                <a:off x="278" y="912"/>
                <a:ext cx="3226" cy="2189"/>
                <a:chOff x="278" y="912"/>
                <a:chExt cx="3226" cy="2189"/>
              </a:xfrm>
            </p:grpSpPr>
            <p:pic>
              <p:nvPicPr>
                <p:cNvPr id="32815" name="Picture 6" descr="montagenew"/>
                <p:cNvPicPr>
                  <a:picLocks noChangeAspect="1" noChangeArrowheads="1"/>
                </p:cNvPicPr>
                <p:nvPr/>
              </p:nvPicPr>
              <p:blipFill>
                <a:blip r:embed="rId2"/>
                <a:srcRect/>
                <a:stretch>
                  <a:fillRect/>
                </a:stretch>
              </p:blipFill>
              <p:spPr bwMode="auto">
                <a:xfrm>
                  <a:off x="278" y="1200"/>
                  <a:ext cx="3226" cy="1901"/>
                </a:xfrm>
                <a:prstGeom prst="rect">
                  <a:avLst/>
                </a:prstGeom>
                <a:noFill/>
                <a:ln w="9525">
                  <a:noFill/>
                  <a:miter lim="800000"/>
                  <a:headEnd/>
                  <a:tailEnd/>
                </a:ln>
              </p:spPr>
            </p:pic>
            <p:sp>
              <p:nvSpPr>
                <p:cNvPr id="32816" name="Text Box 7"/>
                <p:cNvSpPr txBox="1">
                  <a:spLocks noChangeArrowheads="1"/>
                </p:cNvSpPr>
                <p:nvPr/>
              </p:nvSpPr>
              <p:spPr bwMode="auto">
                <a:xfrm>
                  <a:off x="384" y="912"/>
                  <a:ext cx="2880" cy="250"/>
                </a:xfrm>
                <a:prstGeom prst="rect">
                  <a:avLst/>
                </a:prstGeom>
                <a:noFill/>
                <a:ln w="9525">
                  <a:noFill/>
                  <a:miter lim="800000"/>
                  <a:headEnd/>
                  <a:tailEnd/>
                </a:ln>
              </p:spPr>
              <p:txBody>
                <a:bodyPr>
                  <a:prstTxWarp prst="textNoShape">
                    <a:avLst/>
                  </a:prstTxWarp>
                  <a:spAutoFit/>
                </a:bodyPr>
                <a:lstStyle/>
                <a:p>
                  <a:pPr algn="ctr" eaLnBrk="0" hangingPunct="0"/>
                  <a:r>
                    <a:rPr lang="en-US" sz="2000" i="1">
                      <a:solidFill>
                        <a:schemeClr val="bg1"/>
                      </a:solidFill>
                      <a:latin typeface="Times" charset="0"/>
                    </a:rPr>
                    <a:t>Example DAG for 10 input files</a:t>
                  </a:r>
                  <a:endParaRPr lang="en-US" sz="2000" b="0">
                    <a:solidFill>
                      <a:schemeClr val="bg1"/>
                    </a:solidFill>
                    <a:latin typeface="Times" charset="0"/>
                  </a:endParaRPr>
                </a:p>
              </p:txBody>
            </p:sp>
          </p:grpSp>
          <p:grpSp>
            <p:nvGrpSpPr>
              <p:cNvPr id="5" name="Group 8"/>
              <p:cNvGrpSpPr>
                <a:grpSpLocks/>
              </p:cNvGrpSpPr>
              <p:nvPr/>
            </p:nvGrpSpPr>
            <p:grpSpPr bwMode="auto">
              <a:xfrm>
                <a:off x="0" y="1315"/>
                <a:ext cx="3072" cy="1469"/>
                <a:chOff x="0" y="1315"/>
                <a:chExt cx="3072" cy="1469"/>
              </a:xfrm>
            </p:grpSpPr>
            <p:sp>
              <p:nvSpPr>
                <p:cNvPr id="32808" name="Text Box 9"/>
                <p:cNvSpPr txBox="1">
                  <a:spLocks noChangeArrowheads="1"/>
                </p:cNvSpPr>
                <p:nvPr/>
              </p:nvSpPr>
              <p:spPr bwMode="auto">
                <a:xfrm>
                  <a:off x="2400" y="2611"/>
                  <a:ext cx="356" cy="173"/>
                </a:xfrm>
                <a:prstGeom prst="rect">
                  <a:avLst/>
                </a:prstGeom>
                <a:noFill/>
                <a:ln w="9525">
                  <a:noFill/>
                  <a:miter lim="800000"/>
                  <a:headEnd/>
                  <a:tailEnd/>
                </a:ln>
              </p:spPr>
              <p:txBody>
                <a:bodyPr wrap="none">
                  <a:prstTxWarp prst="textNoShape">
                    <a:avLst/>
                  </a:prstTxWarp>
                  <a:spAutoFit/>
                </a:bodyPr>
                <a:lstStyle/>
                <a:p>
                  <a:pPr algn="r" eaLnBrk="0" hangingPunct="0"/>
                  <a:r>
                    <a:rPr lang="en-US" sz="1200" b="0">
                      <a:solidFill>
                        <a:schemeClr val="bg2"/>
                      </a:solidFill>
                      <a:latin typeface="Times" charset="0"/>
                    </a:rPr>
                    <a:t>mAdd</a:t>
                  </a:r>
                </a:p>
              </p:txBody>
            </p:sp>
            <p:sp>
              <p:nvSpPr>
                <p:cNvPr id="32809" name="Text Box 10"/>
                <p:cNvSpPr txBox="1">
                  <a:spLocks noChangeArrowheads="1"/>
                </p:cNvSpPr>
                <p:nvPr/>
              </p:nvSpPr>
              <p:spPr bwMode="auto">
                <a:xfrm>
                  <a:off x="1307" y="2371"/>
                  <a:ext cx="661" cy="173"/>
                </a:xfrm>
                <a:prstGeom prst="rect">
                  <a:avLst/>
                </a:prstGeom>
                <a:noFill/>
                <a:ln w="9525">
                  <a:noFill/>
                  <a:miter lim="800000"/>
                  <a:headEnd/>
                  <a:tailEnd/>
                </a:ln>
              </p:spPr>
              <p:txBody>
                <a:bodyPr wrap="none">
                  <a:prstTxWarp prst="textNoShape">
                    <a:avLst/>
                  </a:prstTxWarp>
                  <a:spAutoFit/>
                </a:bodyPr>
                <a:lstStyle/>
                <a:p>
                  <a:pPr algn="r" eaLnBrk="0" hangingPunct="0"/>
                  <a:r>
                    <a:rPr lang="en-US" sz="1200" b="0">
                      <a:solidFill>
                        <a:schemeClr val="bg2"/>
                      </a:solidFill>
                      <a:latin typeface="Times" charset="0"/>
                    </a:rPr>
                    <a:t>mBackground</a:t>
                  </a:r>
                </a:p>
              </p:txBody>
            </p:sp>
            <p:sp>
              <p:nvSpPr>
                <p:cNvPr id="32810" name="Text Box 11"/>
                <p:cNvSpPr txBox="1">
                  <a:spLocks noChangeArrowheads="1"/>
                </p:cNvSpPr>
                <p:nvPr/>
              </p:nvSpPr>
              <p:spPr bwMode="auto">
                <a:xfrm>
                  <a:off x="2518" y="2112"/>
                  <a:ext cx="554" cy="173"/>
                </a:xfrm>
                <a:prstGeom prst="rect">
                  <a:avLst/>
                </a:prstGeom>
                <a:noFill/>
                <a:ln w="9525">
                  <a:noFill/>
                  <a:miter lim="800000"/>
                  <a:headEnd/>
                  <a:tailEnd/>
                </a:ln>
              </p:spPr>
              <p:txBody>
                <a:bodyPr wrap="none">
                  <a:prstTxWarp prst="textNoShape">
                    <a:avLst/>
                  </a:prstTxWarp>
                  <a:spAutoFit/>
                </a:bodyPr>
                <a:lstStyle/>
                <a:p>
                  <a:pPr algn="r" eaLnBrk="0" hangingPunct="0"/>
                  <a:r>
                    <a:rPr lang="en-US" sz="1200" b="0">
                      <a:solidFill>
                        <a:schemeClr val="bg2"/>
                      </a:solidFill>
                      <a:latin typeface="Times" charset="0"/>
                    </a:rPr>
                    <a:t>mBgModel</a:t>
                  </a:r>
                </a:p>
              </p:txBody>
            </p:sp>
            <p:sp>
              <p:nvSpPr>
                <p:cNvPr id="32811" name="Text Box 12"/>
                <p:cNvSpPr txBox="1">
                  <a:spLocks noChangeArrowheads="1"/>
                </p:cNvSpPr>
                <p:nvPr/>
              </p:nvSpPr>
              <p:spPr bwMode="auto">
                <a:xfrm>
                  <a:off x="0" y="1315"/>
                  <a:ext cx="464" cy="173"/>
                </a:xfrm>
                <a:prstGeom prst="rect">
                  <a:avLst/>
                </a:prstGeom>
                <a:noFill/>
                <a:ln w="9525">
                  <a:noFill/>
                  <a:miter lim="800000"/>
                  <a:headEnd/>
                  <a:tailEnd/>
                </a:ln>
              </p:spPr>
              <p:txBody>
                <a:bodyPr wrap="none">
                  <a:prstTxWarp prst="textNoShape">
                    <a:avLst/>
                  </a:prstTxWarp>
                  <a:spAutoFit/>
                </a:bodyPr>
                <a:lstStyle/>
                <a:p>
                  <a:pPr algn="r" eaLnBrk="0" hangingPunct="0"/>
                  <a:r>
                    <a:rPr lang="en-US" sz="1200" b="0">
                      <a:solidFill>
                        <a:schemeClr val="bg2"/>
                      </a:solidFill>
                      <a:latin typeface="Times" charset="0"/>
                    </a:rPr>
                    <a:t>mProject</a:t>
                  </a:r>
                </a:p>
              </p:txBody>
            </p:sp>
            <p:sp>
              <p:nvSpPr>
                <p:cNvPr id="32812" name="Text Box 13"/>
                <p:cNvSpPr txBox="1">
                  <a:spLocks noChangeArrowheads="1"/>
                </p:cNvSpPr>
                <p:nvPr/>
              </p:nvSpPr>
              <p:spPr bwMode="auto">
                <a:xfrm>
                  <a:off x="144" y="1603"/>
                  <a:ext cx="351" cy="173"/>
                </a:xfrm>
                <a:prstGeom prst="rect">
                  <a:avLst/>
                </a:prstGeom>
                <a:noFill/>
                <a:ln w="9525">
                  <a:noFill/>
                  <a:miter lim="800000"/>
                  <a:headEnd/>
                  <a:tailEnd/>
                </a:ln>
              </p:spPr>
              <p:txBody>
                <a:bodyPr wrap="none">
                  <a:prstTxWarp prst="textNoShape">
                    <a:avLst/>
                  </a:prstTxWarp>
                  <a:spAutoFit/>
                </a:bodyPr>
                <a:lstStyle/>
                <a:p>
                  <a:pPr algn="r" eaLnBrk="0" hangingPunct="0"/>
                  <a:r>
                    <a:rPr lang="en-US" sz="1200" b="0">
                      <a:solidFill>
                        <a:schemeClr val="bg2"/>
                      </a:solidFill>
                      <a:latin typeface="Times" charset="0"/>
                    </a:rPr>
                    <a:t>mDiff</a:t>
                  </a:r>
                </a:p>
              </p:txBody>
            </p:sp>
            <p:sp>
              <p:nvSpPr>
                <p:cNvPr id="32813" name="Text Box 14"/>
                <p:cNvSpPr txBox="1">
                  <a:spLocks noChangeArrowheads="1"/>
                </p:cNvSpPr>
                <p:nvPr/>
              </p:nvSpPr>
              <p:spPr bwMode="auto">
                <a:xfrm>
                  <a:off x="16" y="1776"/>
                  <a:ext cx="512" cy="173"/>
                </a:xfrm>
                <a:prstGeom prst="rect">
                  <a:avLst/>
                </a:prstGeom>
                <a:noFill/>
                <a:ln w="9525">
                  <a:noFill/>
                  <a:miter lim="800000"/>
                  <a:headEnd/>
                  <a:tailEnd/>
                </a:ln>
              </p:spPr>
              <p:txBody>
                <a:bodyPr wrap="none">
                  <a:prstTxWarp prst="textNoShape">
                    <a:avLst/>
                  </a:prstTxWarp>
                  <a:spAutoFit/>
                </a:bodyPr>
                <a:lstStyle/>
                <a:p>
                  <a:pPr algn="r" eaLnBrk="0" hangingPunct="0"/>
                  <a:r>
                    <a:rPr lang="en-US" sz="1200" b="0">
                      <a:solidFill>
                        <a:schemeClr val="bg2"/>
                      </a:solidFill>
                      <a:latin typeface="Times" charset="0"/>
                    </a:rPr>
                    <a:t>mFitPlane</a:t>
                  </a:r>
                </a:p>
              </p:txBody>
            </p:sp>
            <p:sp>
              <p:nvSpPr>
                <p:cNvPr id="32814" name="Text Box 15"/>
                <p:cNvSpPr txBox="1">
                  <a:spLocks noChangeArrowheads="1"/>
                </p:cNvSpPr>
                <p:nvPr/>
              </p:nvSpPr>
              <p:spPr bwMode="auto">
                <a:xfrm>
                  <a:off x="1392" y="2035"/>
                  <a:ext cx="571" cy="173"/>
                </a:xfrm>
                <a:prstGeom prst="rect">
                  <a:avLst/>
                </a:prstGeom>
                <a:noFill/>
                <a:ln w="9525">
                  <a:noFill/>
                  <a:miter lim="800000"/>
                  <a:headEnd/>
                  <a:tailEnd/>
                </a:ln>
              </p:spPr>
              <p:txBody>
                <a:bodyPr wrap="none">
                  <a:prstTxWarp prst="textNoShape">
                    <a:avLst/>
                  </a:prstTxWarp>
                  <a:spAutoFit/>
                </a:bodyPr>
                <a:lstStyle/>
                <a:p>
                  <a:pPr algn="r" eaLnBrk="0" hangingPunct="0"/>
                  <a:r>
                    <a:rPr lang="en-US" sz="1200" b="0">
                      <a:solidFill>
                        <a:srgbClr val="000000"/>
                      </a:solidFill>
                      <a:latin typeface="Times" charset="0"/>
                    </a:rPr>
                    <a:t>mConcatFit</a:t>
                  </a:r>
                </a:p>
              </p:txBody>
            </p:sp>
          </p:grpSp>
        </p:grpSp>
        <p:grpSp>
          <p:nvGrpSpPr>
            <p:cNvPr id="6" name="Group 16"/>
            <p:cNvGrpSpPr>
              <a:grpSpLocks/>
            </p:cNvGrpSpPr>
            <p:nvPr/>
          </p:nvGrpSpPr>
          <p:grpSpPr bwMode="auto">
            <a:xfrm>
              <a:off x="144" y="3024"/>
              <a:ext cx="2064" cy="1056"/>
              <a:chOff x="144" y="3024"/>
              <a:chExt cx="2064" cy="1056"/>
            </a:xfrm>
          </p:grpSpPr>
          <p:sp>
            <p:nvSpPr>
              <p:cNvPr id="32792" name="Rectangle 17"/>
              <p:cNvSpPr>
                <a:spLocks noChangeArrowheads="1"/>
              </p:cNvSpPr>
              <p:nvPr/>
            </p:nvSpPr>
            <p:spPr bwMode="auto">
              <a:xfrm>
                <a:off x="144" y="3024"/>
                <a:ext cx="1536" cy="1056"/>
              </a:xfrm>
              <a:prstGeom prst="rect">
                <a:avLst/>
              </a:prstGeom>
              <a:solidFill>
                <a:srgbClr val="BC7F76"/>
              </a:solidFill>
              <a:ln w="9525">
                <a:noFill/>
                <a:miter lim="800000"/>
                <a:headEnd/>
                <a:tailEnd/>
              </a:ln>
            </p:spPr>
            <p:txBody>
              <a:bodyPr wrap="none" anchor="ctr">
                <a:prstTxWarp prst="textNoShape">
                  <a:avLst/>
                </a:prstTxWarp>
              </a:bodyPr>
              <a:lstStyle/>
              <a:p>
                <a:pPr eaLnBrk="0" hangingPunct="0"/>
                <a:endParaRPr lang="en-US"/>
              </a:p>
            </p:txBody>
          </p:sp>
          <p:grpSp>
            <p:nvGrpSpPr>
              <p:cNvPr id="7" name="Group 18"/>
              <p:cNvGrpSpPr>
                <a:grpSpLocks/>
              </p:cNvGrpSpPr>
              <p:nvPr/>
            </p:nvGrpSpPr>
            <p:grpSpPr bwMode="auto">
              <a:xfrm>
                <a:off x="218" y="3053"/>
                <a:ext cx="1990" cy="940"/>
                <a:chOff x="218" y="3053"/>
                <a:chExt cx="1990" cy="940"/>
              </a:xfrm>
            </p:grpSpPr>
            <p:grpSp>
              <p:nvGrpSpPr>
                <p:cNvPr id="8" name="Group 19"/>
                <p:cNvGrpSpPr>
                  <a:grpSpLocks/>
                </p:cNvGrpSpPr>
                <p:nvPr/>
              </p:nvGrpSpPr>
              <p:grpSpPr bwMode="auto">
                <a:xfrm>
                  <a:off x="218" y="3053"/>
                  <a:ext cx="1846" cy="193"/>
                  <a:chOff x="218" y="2696"/>
                  <a:chExt cx="1846" cy="193"/>
                </a:xfrm>
              </p:grpSpPr>
              <p:sp>
                <p:nvSpPr>
                  <p:cNvPr id="32804" name="Oval 20"/>
                  <p:cNvSpPr>
                    <a:spLocks noChangeArrowheads="1"/>
                  </p:cNvSpPr>
                  <p:nvPr/>
                </p:nvSpPr>
                <p:spPr bwMode="auto">
                  <a:xfrm>
                    <a:off x="218" y="2747"/>
                    <a:ext cx="92" cy="92"/>
                  </a:xfrm>
                  <a:prstGeom prst="ellipse">
                    <a:avLst/>
                  </a:prstGeom>
                  <a:solidFill>
                    <a:srgbClr val="86D0E9"/>
                  </a:solidFill>
                  <a:ln w="9525">
                    <a:noFill/>
                    <a:round/>
                    <a:headEnd/>
                    <a:tailEnd/>
                  </a:ln>
                </p:spPr>
                <p:txBody>
                  <a:bodyPr wrap="none" anchor="ctr">
                    <a:prstTxWarp prst="textNoShape">
                      <a:avLst/>
                    </a:prstTxWarp>
                  </a:bodyPr>
                  <a:lstStyle/>
                  <a:p>
                    <a:pPr eaLnBrk="0" hangingPunct="0"/>
                    <a:endParaRPr lang="en-US"/>
                  </a:p>
                </p:txBody>
              </p:sp>
              <p:sp>
                <p:nvSpPr>
                  <p:cNvPr id="32805" name="Text Box 21"/>
                  <p:cNvSpPr txBox="1">
                    <a:spLocks noChangeArrowheads="1"/>
                  </p:cNvSpPr>
                  <p:nvPr/>
                </p:nvSpPr>
                <p:spPr bwMode="auto">
                  <a:xfrm>
                    <a:off x="336" y="2696"/>
                    <a:ext cx="1728" cy="193"/>
                  </a:xfrm>
                  <a:prstGeom prst="rect">
                    <a:avLst/>
                  </a:prstGeom>
                  <a:noFill/>
                  <a:ln w="9525">
                    <a:noFill/>
                    <a:miter lim="800000"/>
                    <a:headEnd/>
                    <a:tailEnd/>
                  </a:ln>
                </p:spPr>
                <p:txBody>
                  <a:bodyPr>
                    <a:prstTxWarp prst="textNoShape">
                      <a:avLst/>
                    </a:prstTxWarp>
                    <a:spAutoFit/>
                  </a:bodyPr>
                  <a:lstStyle/>
                  <a:p>
                    <a:pPr>
                      <a:spcBef>
                        <a:spcPct val="50000"/>
                      </a:spcBef>
                    </a:pPr>
                    <a:r>
                      <a:rPr lang="en-US" sz="1400" b="0">
                        <a:solidFill>
                          <a:schemeClr val="accent1"/>
                        </a:solidFill>
                        <a:latin typeface="Tahoma" charset="0"/>
                        <a:ea typeface="Arial" charset="0"/>
                        <a:cs typeface="Arial" charset="0"/>
                      </a:rPr>
                      <a:t>Data Stage-in nodes</a:t>
                    </a:r>
                    <a:endParaRPr lang="en-US" sz="1400" b="0">
                      <a:solidFill>
                        <a:schemeClr val="bg1"/>
                      </a:solidFill>
                      <a:latin typeface="Tahoma" charset="0"/>
                      <a:ea typeface="Arial" charset="0"/>
                      <a:cs typeface="Arial" charset="0"/>
                    </a:endParaRPr>
                  </a:p>
                </p:txBody>
              </p:sp>
            </p:grpSp>
            <p:grpSp>
              <p:nvGrpSpPr>
                <p:cNvPr id="9" name="Group 22"/>
                <p:cNvGrpSpPr>
                  <a:grpSpLocks/>
                </p:cNvGrpSpPr>
                <p:nvPr/>
              </p:nvGrpSpPr>
              <p:grpSpPr bwMode="auto">
                <a:xfrm>
                  <a:off x="218" y="3302"/>
                  <a:ext cx="1942" cy="193"/>
                  <a:chOff x="218" y="3064"/>
                  <a:chExt cx="1942" cy="193"/>
                </a:xfrm>
              </p:grpSpPr>
              <p:sp>
                <p:nvSpPr>
                  <p:cNvPr id="32802" name="Oval 23"/>
                  <p:cNvSpPr>
                    <a:spLocks noChangeArrowheads="1"/>
                  </p:cNvSpPr>
                  <p:nvPr/>
                </p:nvSpPr>
                <p:spPr bwMode="auto">
                  <a:xfrm>
                    <a:off x="218" y="3115"/>
                    <a:ext cx="92" cy="92"/>
                  </a:xfrm>
                  <a:prstGeom prst="ellipse">
                    <a:avLst/>
                  </a:prstGeom>
                  <a:solidFill>
                    <a:srgbClr val="892BE1"/>
                  </a:solidFill>
                  <a:ln w="9525">
                    <a:noFill/>
                    <a:round/>
                    <a:headEnd/>
                    <a:tailEnd/>
                  </a:ln>
                </p:spPr>
                <p:txBody>
                  <a:bodyPr wrap="none" anchor="ctr">
                    <a:prstTxWarp prst="textNoShape">
                      <a:avLst/>
                    </a:prstTxWarp>
                  </a:bodyPr>
                  <a:lstStyle/>
                  <a:p>
                    <a:pPr eaLnBrk="0" hangingPunct="0"/>
                    <a:endParaRPr lang="en-US"/>
                  </a:p>
                </p:txBody>
              </p:sp>
              <p:sp>
                <p:nvSpPr>
                  <p:cNvPr id="32803" name="Text Box 24"/>
                  <p:cNvSpPr txBox="1">
                    <a:spLocks noChangeArrowheads="1"/>
                  </p:cNvSpPr>
                  <p:nvPr/>
                </p:nvSpPr>
                <p:spPr bwMode="auto">
                  <a:xfrm>
                    <a:off x="336" y="3064"/>
                    <a:ext cx="1824" cy="193"/>
                  </a:xfrm>
                  <a:prstGeom prst="rect">
                    <a:avLst/>
                  </a:prstGeom>
                  <a:noFill/>
                  <a:ln w="9525">
                    <a:noFill/>
                    <a:miter lim="800000"/>
                    <a:headEnd/>
                    <a:tailEnd/>
                  </a:ln>
                </p:spPr>
                <p:txBody>
                  <a:bodyPr>
                    <a:prstTxWarp prst="textNoShape">
                      <a:avLst/>
                    </a:prstTxWarp>
                    <a:spAutoFit/>
                  </a:bodyPr>
                  <a:lstStyle/>
                  <a:p>
                    <a:pPr>
                      <a:spcBef>
                        <a:spcPct val="50000"/>
                      </a:spcBef>
                    </a:pPr>
                    <a:r>
                      <a:rPr lang="en-US" sz="1400" b="0">
                        <a:solidFill>
                          <a:schemeClr val="accent1"/>
                        </a:solidFill>
                        <a:latin typeface="Tahoma" charset="0"/>
                        <a:ea typeface="Arial" charset="0"/>
                        <a:cs typeface="Arial" charset="0"/>
                      </a:rPr>
                      <a:t>Montage compute nodes</a:t>
                    </a:r>
                  </a:p>
                </p:txBody>
              </p:sp>
            </p:grpSp>
            <p:grpSp>
              <p:nvGrpSpPr>
                <p:cNvPr id="10" name="Group 25"/>
                <p:cNvGrpSpPr>
                  <a:grpSpLocks/>
                </p:cNvGrpSpPr>
                <p:nvPr/>
              </p:nvGrpSpPr>
              <p:grpSpPr bwMode="auto">
                <a:xfrm>
                  <a:off x="218" y="3551"/>
                  <a:ext cx="1990" cy="193"/>
                  <a:chOff x="218" y="3432"/>
                  <a:chExt cx="1990" cy="193"/>
                </a:xfrm>
              </p:grpSpPr>
              <p:sp>
                <p:nvSpPr>
                  <p:cNvPr id="32800" name="Oval 26"/>
                  <p:cNvSpPr>
                    <a:spLocks noChangeArrowheads="1"/>
                  </p:cNvSpPr>
                  <p:nvPr/>
                </p:nvSpPr>
                <p:spPr bwMode="auto">
                  <a:xfrm>
                    <a:off x="218" y="3483"/>
                    <a:ext cx="92" cy="92"/>
                  </a:xfrm>
                  <a:prstGeom prst="ellipse">
                    <a:avLst/>
                  </a:prstGeom>
                  <a:solidFill>
                    <a:srgbClr val="FFD102"/>
                  </a:solidFill>
                  <a:ln w="9525">
                    <a:noFill/>
                    <a:round/>
                    <a:headEnd/>
                    <a:tailEnd/>
                  </a:ln>
                </p:spPr>
                <p:txBody>
                  <a:bodyPr wrap="none" anchor="ctr">
                    <a:prstTxWarp prst="textNoShape">
                      <a:avLst/>
                    </a:prstTxWarp>
                  </a:bodyPr>
                  <a:lstStyle/>
                  <a:p>
                    <a:pPr eaLnBrk="0" hangingPunct="0"/>
                    <a:endParaRPr lang="en-US"/>
                  </a:p>
                </p:txBody>
              </p:sp>
              <p:sp>
                <p:nvSpPr>
                  <p:cNvPr id="32801" name="Text Box 27"/>
                  <p:cNvSpPr txBox="1">
                    <a:spLocks noChangeArrowheads="1"/>
                  </p:cNvSpPr>
                  <p:nvPr/>
                </p:nvSpPr>
                <p:spPr bwMode="auto">
                  <a:xfrm>
                    <a:off x="336" y="3432"/>
                    <a:ext cx="1872" cy="193"/>
                  </a:xfrm>
                  <a:prstGeom prst="rect">
                    <a:avLst/>
                  </a:prstGeom>
                  <a:noFill/>
                  <a:ln w="9525">
                    <a:noFill/>
                    <a:miter lim="800000"/>
                    <a:headEnd/>
                    <a:tailEnd/>
                  </a:ln>
                </p:spPr>
                <p:txBody>
                  <a:bodyPr>
                    <a:prstTxWarp prst="textNoShape">
                      <a:avLst/>
                    </a:prstTxWarp>
                    <a:spAutoFit/>
                  </a:bodyPr>
                  <a:lstStyle/>
                  <a:p>
                    <a:pPr>
                      <a:spcBef>
                        <a:spcPct val="50000"/>
                      </a:spcBef>
                    </a:pPr>
                    <a:r>
                      <a:rPr lang="en-US" sz="1400" b="0">
                        <a:solidFill>
                          <a:schemeClr val="accent1"/>
                        </a:solidFill>
                        <a:latin typeface="Tahoma" charset="0"/>
                        <a:ea typeface="Arial" charset="0"/>
                        <a:cs typeface="Arial" charset="0"/>
                      </a:rPr>
                      <a:t>Data stage-out nodes</a:t>
                    </a:r>
                  </a:p>
                </p:txBody>
              </p:sp>
            </p:grpSp>
            <p:grpSp>
              <p:nvGrpSpPr>
                <p:cNvPr id="11" name="Group 28"/>
                <p:cNvGrpSpPr>
                  <a:grpSpLocks/>
                </p:cNvGrpSpPr>
                <p:nvPr/>
              </p:nvGrpSpPr>
              <p:grpSpPr bwMode="auto">
                <a:xfrm>
                  <a:off x="218" y="3800"/>
                  <a:ext cx="1894" cy="193"/>
                  <a:chOff x="218" y="3800"/>
                  <a:chExt cx="1894" cy="193"/>
                </a:xfrm>
              </p:grpSpPr>
              <p:sp>
                <p:nvSpPr>
                  <p:cNvPr id="32798" name="Oval 29"/>
                  <p:cNvSpPr>
                    <a:spLocks noChangeArrowheads="1"/>
                  </p:cNvSpPr>
                  <p:nvPr/>
                </p:nvSpPr>
                <p:spPr bwMode="auto">
                  <a:xfrm>
                    <a:off x="218" y="3851"/>
                    <a:ext cx="92" cy="92"/>
                  </a:xfrm>
                  <a:prstGeom prst="ellipse">
                    <a:avLst/>
                  </a:prstGeom>
                  <a:solidFill>
                    <a:srgbClr val="FFA101"/>
                  </a:solidFill>
                  <a:ln w="9525">
                    <a:noFill/>
                    <a:round/>
                    <a:headEnd/>
                    <a:tailEnd/>
                  </a:ln>
                </p:spPr>
                <p:txBody>
                  <a:bodyPr wrap="none" anchor="ctr">
                    <a:prstTxWarp prst="textNoShape">
                      <a:avLst/>
                    </a:prstTxWarp>
                  </a:bodyPr>
                  <a:lstStyle/>
                  <a:p>
                    <a:pPr eaLnBrk="0" hangingPunct="0"/>
                    <a:endParaRPr lang="en-US"/>
                  </a:p>
                </p:txBody>
              </p:sp>
              <p:sp>
                <p:nvSpPr>
                  <p:cNvPr id="32799" name="Text Box 30"/>
                  <p:cNvSpPr txBox="1">
                    <a:spLocks noChangeArrowheads="1"/>
                  </p:cNvSpPr>
                  <p:nvPr/>
                </p:nvSpPr>
                <p:spPr bwMode="auto">
                  <a:xfrm>
                    <a:off x="336" y="3800"/>
                    <a:ext cx="1776" cy="193"/>
                  </a:xfrm>
                  <a:prstGeom prst="rect">
                    <a:avLst/>
                  </a:prstGeom>
                  <a:noFill/>
                  <a:ln w="9525">
                    <a:noFill/>
                    <a:miter lim="800000"/>
                    <a:headEnd/>
                    <a:tailEnd/>
                  </a:ln>
                </p:spPr>
                <p:txBody>
                  <a:bodyPr>
                    <a:prstTxWarp prst="textNoShape">
                      <a:avLst/>
                    </a:prstTxWarp>
                    <a:spAutoFit/>
                  </a:bodyPr>
                  <a:lstStyle/>
                  <a:p>
                    <a:pPr>
                      <a:spcBef>
                        <a:spcPct val="50000"/>
                      </a:spcBef>
                    </a:pPr>
                    <a:r>
                      <a:rPr lang="en-US" sz="1400" b="0">
                        <a:solidFill>
                          <a:schemeClr val="accent1"/>
                        </a:solidFill>
                        <a:latin typeface="Tahoma" charset="0"/>
                        <a:ea typeface="Arial" charset="0"/>
                        <a:cs typeface="Arial" charset="0"/>
                      </a:rPr>
                      <a:t>Registration nodes</a:t>
                    </a:r>
                  </a:p>
                </p:txBody>
              </p:sp>
            </p:grpSp>
          </p:grpSp>
        </p:grpSp>
      </p:grpSp>
      <p:grpSp>
        <p:nvGrpSpPr>
          <p:cNvPr id="12" name="Group 31"/>
          <p:cNvGrpSpPr>
            <a:grpSpLocks/>
          </p:cNvGrpSpPr>
          <p:nvPr/>
        </p:nvGrpSpPr>
        <p:grpSpPr bwMode="auto">
          <a:xfrm>
            <a:off x="3505200" y="1828800"/>
            <a:ext cx="5638800" cy="4800600"/>
            <a:chOff x="2208" y="1152"/>
            <a:chExt cx="3552" cy="3024"/>
          </a:xfrm>
        </p:grpSpPr>
        <p:sp>
          <p:nvSpPr>
            <p:cNvPr id="32774" name="Rectangle 32"/>
            <p:cNvSpPr>
              <a:spLocks noChangeArrowheads="1"/>
            </p:cNvSpPr>
            <p:nvPr/>
          </p:nvSpPr>
          <p:spPr bwMode="auto">
            <a:xfrm>
              <a:off x="3885" y="1488"/>
              <a:ext cx="812" cy="432"/>
            </a:xfrm>
            <a:prstGeom prst="rect">
              <a:avLst/>
            </a:prstGeom>
            <a:solidFill>
              <a:srgbClr val="0000FF"/>
            </a:solidFill>
            <a:ln w="9525">
              <a:solidFill>
                <a:schemeClr val="tx1"/>
              </a:solidFill>
              <a:miter lim="800000"/>
              <a:headEnd/>
              <a:tailEnd/>
            </a:ln>
          </p:spPr>
          <p:txBody>
            <a:bodyPr wrap="none" anchor="ctr">
              <a:prstTxWarp prst="textNoShape">
                <a:avLst/>
              </a:prstTxWarp>
            </a:bodyPr>
            <a:lstStyle/>
            <a:p>
              <a:pPr algn="ctr" eaLnBrk="0" hangingPunct="0"/>
              <a:r>
                <a:rPr lang="en-US" sz="1800" b="0">
                  <a:solidFill>
                    <a:schemeClr val="accent1"/>
                  </a:solidFill>
                  <a:latin typeface="Times" charset="0"/>
                </a:rPr>
                <a:t>Pegasus</a:t>
              </a:r>
            </a:p>
          </p:txBody>
        </p:sp>
        <p:sp>
          <p:nvSpPr>
            <p:cNvPr id="32775" name="Line 33"/>
            <p:cNvSpPr>
              <a:spLocks noChangeShapeType="1"/>
            </p:cNvSpPr>
            <p:nvPr/>
          </p:nvSpPr>
          <p:spPr bwMode="auto">
            <a:xfrm flipV="1">
              <a:off x="3504" y="1776"/>
              <a:ext cx="338" cy="192"/>
            </a:xfrm>
            <a:prstGeom prst="line">
              <a:avLst/>
            </a:prstGeom>
            <a:noFill/>
            <a:ln w="9525">
              <a:solidFill>
                <a:schemeClr val="bg2"/>
              </a:solidFill>
              <a:round/>
              <a:headEnd/>
              <a:tailEnd type="triangle" w="med" len="med"/>
            </a:ln>
          </p:spPr>
          <p:txBody>
            <a:bodyPr>
              <a:prstTxWarp prst="textNoShape">
                <a:avLst/>
              </a:prstTxWarp>
            </a:bodyPr>
            <a:lstStyle/>
            <a:p>
              <a:endParaRPr lang="en-US"/>
            </a:p>
          </p:txBody>
        </p:sp>
        <p:sp>
          <p:nvSpPr>
            <p:cNvPr id="32776" name="Rectangle 34"/>
            <p:cNvSpPr>
              <a:spLocks noChangeArrowheads="1"/>
            </p:cNvSpPr>
            <p:nvPr/>
          </p:nvSpPr>
          <p:spPr bwMode="auto">
            <a:xfrm>
              <a:off x="4608" y="2112"/>
              <a:ext cx="1100" cy="384"/>
            </a:xfrm>
            <a:prstGeom prst="rect">
              <a:avLst/>
            </a:prstGeom>
            <a:solidFill>
              <a:srgbClr val="0000FF"/>
            </a:solidFill>
            <a:ln w="9525">
              <a:solidFill>
                <a:schemeClr val="tx1"/>
              </a:solidFill>
              <a:miter lim="800000"/>
              <a:headEnd/>
              <a:tailEnd/>
            </a:ln>
          </p:spPr>
          <p:txBody>
            <a:bodyPr wrap="none" anchor="ctr">
              <a:prstTxWarp prst="textNoShape">
                <a:avLst/>
              </a:prstTxWarp>
            </a:bodyPr>
            <a:lstStyle/>
            <a:p>
              <a:pPr algn="ctr" eaLnBrk="0" hangingPunct="0"/>
              <a:r>
                <a:rPr lang="en-US" sz="1800" b="0">
                  <a:solidFill>
                    <a:schemeClr val="accent1"/>
                  </a:solidFill>
                  <a:latin typeface="Times" charset="0"/>
                </a:rPr>
                <a:t>Grid Information </a:t>
              </a:r>
            </a:p>
            <a:p>
              <a:pPr algn="ctr" eaLnBrk="0" hangingPunct="0"/>
              <a:r>
                <a:rPr lang="en-US" sz="1800" b="0">
                  <a:solidFill>
                    <a:schemeClr val="accent1"/>
                  </a:solidFill>
                  <a:latin typeface="Times" charset="0"/>
                </a:rPr>
                <a:t>Systems</a:t>
              </a:r>
            </a:p>
          </p:txBody>
        </p:sp>
        <p:sp>
          <p:nvSpPr>
            <p:cNvPr id="32777" name="Text Box 35"/>
            <p:cNvSpPr txBox="1">
              <a:spLocks noChangeArrowheads="1"/>
            </p:cNvSpPr>
            <p:nvPr/>
          </p:nvSpPr>
          <p:spPr bwMode="auto">
            <a:xfrm>
              <a:off x="4752" y="2468"/>
              <a:ext cx="1008" cy="460"/>
            </a:xfrm>
            <a:prstGeom prst="rect">
              <a:avLst/>
            </a:prstGeom>
            <a:noFill/>
            <a:ln w="9525">
              <a:noFill/>
              <a:miter lim="800000"/>
              <a:headEnd/>
              <a:tailEnd/>
            </a:ln>
          </p:spPr>
          <p:txBody>
            <a:bodyPr>
              <a:prstTxWarp prst="textNoShape">
                <a:avLst/>
              </a:prstTxWarp>
              <a:spAutoFit/>
            </a:bodyPr>
            <a:lstStyle/>
            <a:p>
              <a:pPr eaLnBrk="0" hangingPunct="0"/>
              <a:r>
                <a:rPr lang="en-US" sz="1400" b="0">
                  <a:solidFill>
                    <a:schemeClr val="bg2"/>
                  </a:solidFill>
                  <a:latin typeface="Times" charset="0"/>
                </a:rPr>
                <a:t>Information about available resources, data location</a:t>
              </a:r>
            </a:p>
          </p:txBody>
        </p:sp>
        <p:sp>
          <p:nvSpPr>
            <p:cNvPr id="32778" name="AutoShape 36"/>
            <p:cNvSpPr>
              <a:spLocks noChangeArrowheads="1"/>
            </p:cNvSpPr>
            <p:nvPr/>
          </p:nvSpPr>
          <p:spPr bwMode="auto">
            <a:xfrm>
              <a:off x="3408" y="3504"/>
              <a:ext cx="1964" cy="528"/>
            </a:xfrm>
            <a:prstGeom prst="irregularSeal2">
              <a:avLst/>
            </a:prstGeom>
            <a:solidFill>
              <a:srgbClr val="0080FF"/>
            </a:solidFill>
            <a:ln w="9525">
              <a:noFill/>
              <a:miter lim="800000"/>
              <a:headEnd/>
              <a:tailEnd/>
            </a:ln>
          </p:spPr>
          <p:txBody>
            <a:bodyPr wrap="none" anchor="ctr">
              <a:prstTxWarp prst="textNoShape">
                <a:avLst/>
              </a:prstTxWarp>
            </a:bodyPr>
            <a:lstStyle/>
            <a:p>
              <a:pPr algn="ctr" eaLnBrk="0" hangingPunct="0"/>
              <a:r>
                <a:rPr lang="en-US" sz="1800" b="0">
                  <a:latin typeface="Times" charset="0"/>
                </a:rPr>
                <a:t>Grid</a:t>
              </a:r>
            </a:p>
          </p:txBody>
        </p:sp>
        <p:sp>
          <p:nvSpPr>
            <p:cNvPr id="32779" name="Rectangle 37"/>
            <p:cNvSpPr>
              <a:spLocks noChangeArrowheads="1"/>
            </p:cNvSpPr>
            <p:nvPr/>
          </p:nvSpPr>
          <p:spPr bwMode="auto">
            <a:xfrm>
              <a:off x="3693" y="2928"/>
              <a:ext cx="1196" cy="240"/>
            </a:xfrm>
            <a:prstGeom prst="rect">
              <a:avLst/>
            </a:prstGeom>
            <a:solidFill>
              <a:srgbClr val="0000FF"/>
            </a:solidFill>
            <a:ln w="9525">
              <a:solidFill>
                <a:schemeClr val="tx1"/>
              </a:solidFill>
              <a:miter lim="800000"/>
              <a:headEnd/>
              <a:tailEnd/>
            </a:ln>
          </p:spPr>
          <p:txBody>
            <a:bodyPr wrap="none" anchor="ctr">
              <a:prstTxWarp prst="textNoShape">
                <a:avLst/>
              </a:prstTxWarp>
            </a:bodyPr>
            <a:lstStyle/>
            <a:p>
              <a:pPr algn="ctr" eaLnBrk="0" hangingPunct="0"/>
              <a:r>
                <a:rPr lang="en-US" sz="1800" b="0">
                  <a:solidFill>
                    <a:schemeClr val="accent1"/>
                  </a:solidFill>
                  <a:latin typeface="Times" charset="0"/>
                </a:rPr>
                <a:t>Condor DAGMan</a:t>
              </a:r>
            </a:p>
          </p:txBody>
        </p:sp>
        <p:sp>
          <p:nvSpPr>
            <p:cNvPr id="32780" name="Line 38"/>
            <p:cNvSpPr>
              <a:spLocks noChangeShapeType="1"/>
            </p:cNvSpPr>
            <p:nvPr/>
          </p:nvSpPr>
          <p:spPr bwMode="auto">
            <a:xfrm>
              <a:off x="4269" y="3216"/>
              <a:ext cx="0" cy="336"/>
            </a:xfrm>
            <a:prstGeom prst="line">
              <a:avLst/>
            </a:prstGeom>
            <a:noFill/>
            <a:ln w="9525">
              <a:solidFill>
                <a:schemeClr val="bg2"/>
              </a:solidFill>
              <a:round/>
              <a:headEnd type="triangle" w="med" len="med"/>
              <a:tailEnd type="triangle" w="med" len="med"/>
            </a:ln>
          </p:spPr>
          <p:txBody>
            <a:bodyPr>
              <a:prstTxWarp prst="textNoShape">
                <a:avLst/>
              </a:prstTxWarp>
            </a:bodyPr>
            <a:lstStyle/>
            <a:p>
              <a:endParaRPr lang="en-US"/>
            </a:p>
          </p:txBody>
        </p:sp>
        <p:sp>
          <p:nvSpPr>
            <p:cNvPr id="32781" name="Line 39"/>
            <p:cNvSpPr>
              <a:spLocks noChangeShapeType="1"/>
            </p:cNvSpPr>
            <p:nvPr/>
          </p:nvSpPr>
          <p:spPr bwMode="auto">
            <a:xfrm>
              <a:off x="4269" y="1920"/>
              <a:ext cx="0" cy="1008"/>
            </a:xfrm>
            <a:prstGeom prst="line">
              <a:avLst/>
            </a:prstGeom>
            <a:noFill/>
            <a:ln w="9525">
              <a:solidFill>
                <a:schemeClr val="bg2"/>
              </a:solidFill>
              <a:round/>
              <a:headEnd type="triangle" w="med" len="med"/>
              <a:tailEnd type="triangle" w="med" len="med"/>
            </a:ln>
          </p:spPr>
          <p:txBody>
            <a:bodyPr>
              <a:prstTxWarp prst="textNoShape">
                <a:avLst/>
              </a:prstTxWarp>
            </a:bodyPr>
            <a:lstStyle/>
            <a:p>
              <a:endParaRPr lang="en-US"/>
            </a:p>
          </p:txBody>
        </p:sp>
        <p:sp>
          <p:nvSpPr>
            <p:cNvPr id="32782" name="Line 40"/>
            <p:cNvSpPr>
              <a:spLocks noChangeShapeType="1"/>
            </p:cNvSpPr>
            <p:nvPr/>
          </p:nvSpPr>
          <p:spPr bwMode="auto">
            <a:xfrm>
              <a:off x="4509" y="1920"/>
              <a:ext cx="147" cy="192"/>
            </a:xfrm>
            <a:prstGeom prst="line">
              <a:avLst/>
            </a:prstGeom>
            <a:noFill/>
            <a:ln w="9525">
              <a:solidFill>
                <a:schemeClr val="bg2"/>
              </a:solidFill>
              <a:round/>
              <a:headEnd type="triangle" w="med" len="med"/>
              <a:tailEnd type="triangle" w="med" len="med"/>
            </a:ln>
          </p:spPr>
          <p:txBody>
            <a:bodyPr>
              <a:prstTxWarp prst="textNoShape">
                <a:avLst/>
              </a:prstTxWarp>
            </a:bodyPr>
            <a:lstStyle/>
            <a:p>
              <a:endParaRPr lang="en-US"/>
            </a:p>
          </p:txBody>
        </p:sp>
        <p:sp>
          <p:nvSpPr>
            <p:cNvPr id="32783" name="Line 41"/>
            <p:cNvSpPr>
              <a:spLocks noChangeShapeType="1"/>
            </p:cNvSpPr>
            <p:nvPr/>
          </p:nvSpPr>
          <p:spPr bwMode="auto">
            <a:xfrm flipV="1">
              <a:off x="4509" y="2496"/>
              <a:ext cx="147" cy="432"/>
            </a:xfrm>
            <a:prstGeom prst="line">
              <a:avLst/>
            </a:prstGeom>
            <a:noFill/>
            <a:ln w="9525">
              <a:solidFill>
                <a:schemeClr val="bg2"/>
              </a:solidFill>
              <a:round/>
              <a:headEnd type="triangle" w="med" len="med"/>
              <a:tailEnd type="triangle" w="med" len="med"/>
            </a:ln>
          </p:spPr>
          <p:txBody>
            <a:bodyPr>
              <a:prstTxWarp prst="textNoShape">
                <a:avLst/>
              </a:prstTxWarp>
            </a:bodyPr>
            <a:lstStyle/>
            <a:p>
              <a:endParaRPr lang="en-US"/>
            </a:p>
          </p:txBody>
        </p:sp>
        <p:sp>
          <p:nvSpPr>
            <p:cNvPr id="32784" name="Text Box 42"/>
            <p:cNvSpPr txBox="1">
              <a:spLocks noChangeArrowheads="1"/>
            </p:cNvSpPr>
            <p:nvPr/>
          </p:nvSpPr>
          <p:spPr bwMode="auto">
            <a:xfrm>
              <a:off x="3984" y="1152"/>
              <a:ext cx="1368" cy="326"/>
            </a:xfrm>
            <a:prstGeom prst="rect">
              <a:avLst/>
            </a:prstGeom>
            <a:noFill/>
            <a:ln w="9525">
              <a:noFill/>
              <a:miter lim="800000"/>
              <a:headEnd/>
              <a:tailEnd/>
            </a:ln>
          </p:spPr>
          <p:txBody>
            <a:bodyPr wrap="none">
              <a:prstTxWarp prst="textNoShape">
                <a:avLst/>
              </a:prstTxWarp>
              <a:spAutoFit/>
            </a:bodyPr>
            <a:lstStyle/>
            <a:p>
              <a:pPr eaLnBrk="0" hangingPunct="0"/>
              <a:r>
                <a:rPr lang="en-US" sz="1400" b="0">
                  <a:solidFill>
                    <a:schemeClr val="bg2"/>
                  </a:solidFill>
                  <a:latin typeface="Times" charset="0"/>
                </a:rPr>
                <a:t>Maps an abstract workflow </a:t>
              </a:r>
              <a:br>
                <a:rPr lang="en-US" sz="1400" b="0">
                  <a:solidFill>
                    <a:schemeClr val="bg2"/>
                  </a:solidFill>
                  <a:latin typeface="Times" charset="0"/>
                </a:rPr>
              </a:br>
              <a:r>
                <a:rPr lang="en-US" sz="1400" b="0">
                  <a:solidFill>
                    <a:schemeClr val="bg2"/>
                  </a:solidFill>
                  <a:latin typeface="Times" charset="0"/>
                </a:rPr>
                <a:t>to an executable form </a:t>
              </a:r>
            </a:p>
          </p:txBody>
        </p:sp>
        <p:sp>
          <p:nvSpPr>
            <p:cNvPr id="32785" name="Text Box 43"/>
            <p:cNvSpPr txBox="1">
              <a:spLocks noChangeArrowheads="1"/>
            </p:cNvSpPr>
            <p:nvPr/>
          </p:nvSpPr>
          <p:spPr bwMode="auto">
            <a:xfrm>
              <a:off x="3024" y="3168"/>
              <a:ext cx="1149" cy="192"/>
            </a:xfrm>
            <a:prstGeom prst="rect">
              <a:avLst/>
            </a:prstGeom>
            <a:noFill/>
            <a:ln w="9525">
              <a:noFill/>
              <a:miter lim="800000"/>
              <a:headEnd/>
              <a:tailEnd/>
            </a:ln>
          </p:spPr>
          <p:txBody>
            <a:bodyPr wrap="none">
              <a:prstTxWarp prst="textNoShape">
                <a:avLst/>
              </a:prstTxWarp>
              <a:spAutoFit/>
            </a:bodyPr>
            <a:lstStyle/>
            <a:p>
              <a:pPr algn="r" eaLnBrk="0" hangingPunct="0"/>
              <a:r>
                <a:rPr lang="en-US" sz="1400" b="0">
                  <a:solidFill>
                    <a:schemeClr val="bg2"/>
                  </a:solidFill>
                  <a:latin typeface="Times" charset="0"/>
                </a:rPr>
                <a:t>Executes the workflow</a:t>
              </a:r>
            </a:p>
          </p:txBody>
        </p:sp>
        <p:sp>
          <p:nvSpPr>
            <p:cNvPr id="32786" name="Rectangle 44"/>
            <p:cNvSpPr>
              <a:spLocks noChangeArrowheads="1"/>
            </p:cNvSpPr>
            <p:nvPr/>
          </p:nvSpPr>
          <p:spPr bwMode="auto">
            <a:xfrm>
              <a:off x="2208" y="3552"/>
              <a:ext cx="812" cy="432"/>
            </a:xfrm>
            <a:prstGeom prst="rect">
              <a:avLst/>
            </a:prstGeom>
            <a:solidFill>
              <a:srgbClr val="0000FF"/>
            </a:solidFill>
            <a:ln w="9525">
              <a:solidFill>
                <a:schemeClr val="tx1"/>
              </a:solidFill>
              <a:miter lim="800000"/>
              <a:headEnd/>
              <a:tailEnd/>
            </a:ln>
          </p:spPr>
          <p:txBody>
            <a:bodyPr wrap="none" anchor="ctr">
              <a:prstTxWarp prst="textNoShape">
                <a:avLst/>
              </a:prstTxWarp>
            </a:bodyPr>
            <a:lstStyle/>
            <a:p>
              <a:pPr algn="ctr" eaLnBrk="0" hangingPunct="0"/>
              <a:r>
                <a:rPr lang="en-US" sz="1800" b="0">
                  <a:solidFill>
                    <a:schemeClr val="accent1"/>
                  </a:solidFill>
                  <a:latin typeface="Times" charset="0"/>
                </a:rPr>
                <a:t>MyProxy</a:t>
              </a:r>
            </a:p>
          </p:txBody>
        </p:sp>
        <p:sp>
          <p:nvSpPr>
            <p:cNvPr id="32787" name="Line 45"/>
            <p:cNvSpPr>
              <a:spLocks noChangeShapeType="1"/>
            </p:cNvSpPr>
            <p:nvPr/>
          </p:nvSpPr>
          <p:spPr bwMode="auto">
            <a:xfrm flipV="1">
              <a:off x="3024" y="3744"/>
              <a:ext cx="480" cy="48"/>
            </a:xfrm>
            <a:prstGeom prst="line">
              <a:avLst/>
            </a:prstGeom>
            <a:noFill/>
            <a:ln w="9525">
              <a:solidFill>
                <a:schemeClr val="bg2"/>
              </a:solidFill>
              <a:round/>
              <a:headEnd type="triangle" w="med" len="med"/>
              <a:tailEnd type="triangle" w="med" len="med"/>
            </a:ln>
          </p:spPr>
          <p:txBody>
            <a:bodyPr>
              <a:prstTxWarp prst="textNoShape">
                <a:avLst/>
              </a:prstTxWarp>
            </a:bodyPr>
            <a:lstStyle/>
            <a:p>
              <a:endParaRPr lang="en-US"/>
            </a:p>
          </p:txBody>
        </p:sp>
        <p:sp>
          <p:nvSpPr>
            <p:cNvPr id="32788" name="Text Box 46"/>
            <p:cNvSpPr txBox="1">
              <a:spLocks noChangeArrowheads="1"/>
            </p:cNvSpPr>
            <p:nvPr/>
          </p:nvSpPr>
          <p:spPr bwMode="auto">
            <a:xfrm>
              <a:off x="2590" y="3984"/>
              <a:ext cx="1131" cy="192"/>
            </a:xfrm>
            <a:prstGeom prst="rect">
              <a:avLst/>
            </a:prstGeom>
            <a:noFill/>
            <a:ln w="9525">
              <a:noFill/>
              <a:miter lim="800000"/>
              <a:headEnd/>
              <a:tailEnd/>
            </a:ln>
          </p:spPr>
          <p:txBody>
            <a:bodyPr wrap="none">
              <a:prstTxWarp prst="textNoShape">
                <a:avLst/>
              </a:prstTxWarp>
              <a:spAutoFit/>
            </a:bodyPr>
            <a:lstStyle/>
            <a:p>
              <a:pPr algn="r" eaLnBrk="0" hangingPunct="0"/>
              <a:r>
                <a:rPr lang="en-US" sz="1400" b="0">
                  <a:solidFill>
                    <a:schemeClr val="bg2"/>
                  </a:solidFill>
                  <a:latin typeface="Times" charset="0"/>
                </a:rPr>
                <a:t>User’s grid credentials</a:t>
              </a:r>
            </a:p>
          </p:txBody>
        </p:sp>
        <p:sp>
          <p:nvSpPr>
            <p:cNvPr id="32789" name="Rectangle 47"/>
            <p:cNvSpPr>
              <a:spLocks noChangeArrowheads="1"/>
            </p:cNvSpPr>
            <p:nvPr/>
          </p:nvSpPr>
          <p:spPr bwMode="auto">
            <a:xfrm>
              <a:off x="4712" y="1598"/>
              <a:ext cx="1048" cy="173"/>
            </a:xfrm>
            <a:prstGeom prst="rect">
              <a:avLst/>
            </a:prstGeom>
            <a:noFill/>
            <a:ln w="9525">
              <a:noFill/>
              <a:miter lim="800000"/>
              <a:headEnd/>
              <a:tailEnd/>
            </a:ln>
          </p:spPr>
          <p:txBody>
            <a:bodyPr wrap="none">
              <a:prstTxWarp prst="textNoShape">
                <a:avLst/>
              </a:prstTxWarp>
              <a:spAutoFit/>
            </a:bodyPr>
            <a:lstStyle/>
            <a:p>
              <a:pPr algn="r" eaLnBrk="0" hangingPunct="0"/>
              <a:r>
                <a:rPr lang="en-US" sz="1200" b="0">
                  <a:solidFill>
                    <a:schemeClr val="bg1"/>
                  </a:solidFill>
                  <a:latin typeface="Arial" charset="0"/>
                </a:rPr>
                <a:t>http://pegasus.isi.edu/</a:t>
              </a:r>
            </a:p>
          </p:txBody>
        </p:sp>
      </p:grpSp>
      <p:sp>
        <p:nvSpPr>
          <p:cNvPr id="32773" name="Freeform 48"/>
          <p:cNvSpPr>
            <a:spLocks/>
          </p:cNvSpPr>
          <p:nvPr/>
        </p:nvSpPr>
        <p:spPr bwMode="auto">
          <a:xfrm>
            <a:off x="76200" y="1524000"/>
            <a:ext cx="5638800" cy="3505200"/>
          </a:xfrm>
          <a:custGeom>
            <a:avLst/>
            <a:gdLst>
              <a:gd name="T0" fmla="*/ 2147483647 w 3552"/>
              <a:gd name="T1" fmla="*/ 0 h 2208"/>
              <a:gd name="T2" fmla="*/ 2147483647 w 3552"/>
              <a:gd name="T3" fmla="*/ 0 h 2208"/>
              <a:gd name="T4" fmla="*/ 2147483647 w 3552"/>
              <a:gd name="T5" fmla="*/ 2147483647 h 2208"/>
              <a:gd name="T6" fmla="*/ 2147483647 w 3552"/>
              <a:gd name="T7" fmla="*/ 2147483647 h 2208"/>
              <a:gd name="T8" fmla="*/ 2147483647 w 3552"/>
              <a:gd name="T9" fmla="*/ 2147483647 h 2208"/>
              <a:gd name="T10" fmla="*/ 2147483647 w 3552"/>
              <a:gd name="T11" fmla="*/ 2147483647 h 2208"/>
              <a:gd name="T12" fmla="*/ 0 w 3552"/>
              <a:gd name="T13" fmla="*/ 2147483647 h 2208"/>
              <a:gd name="T14" fmla="*/ 2147483647 w 3552"/>
              <a:gd name="T15" fmla="*/ 0 h 2208"/>
              <a:gd name="T16" fmla="*/ 0 60000 65536"/>
              <a:gd name="T17" fmla="*/ 0 60000 65536"/>
              <a:gd name="T18" fmla="*/ 0 60000 65536"/>
              <a:gd name="T19" fmla="*/ 0 60000 65536"/>
              <a:gd name="T20" fmla="*/ 0 60000 65536"/>
              <a:gd name="T21" fmla="*/ 0 60000 65536"/>
              <a:gd name="T22" fmla="*/ 0 60000 65536"/>
              <a:gd name="T23" fmla="*/ 0 60000 65536"/>
              <a:gd name="T24" fmla="*/ 0 w 3552"/>
              <a:gd name="T25" fmla="*/ 0 h 2208"/>
              <a:gd name="T26" fmla="*/ 3552 w 3552"/>
              <a:gd name="T27" fmla="*/ 2208 h 2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52" h="2208">
                <a:moveTo>
                  <a:pt x="720" y="0"/>
                </a:moveTo>
                <a:lnTo>
                  <a:pt x="3072" y="0"/>
                </a:lnTo>
                <a:lnTo>
                  <a:pt x="3456" y="912"/>
                </a:lnTo>
                <a:lnTo>
                  <a:pt x="3552" y="1632"/>
                </a:lnTo>
                <a:lnTo>
                  <a:pt x="2736" y="2208"/>
                </a:lnTo>
                <a:lnTo>
                  <a:pt x="48" y="1056"/>
                </a:lnTo>
                <a:lnTo>
                  <a:pt x="0" y="432"/>
                </a:lnTo>
                <a:lnTo>
                  <a:pt x="720" y="0"/>
                </a:lnTo>
                <a:close/>
              </a:path>
            </a:pathLst>
          </a:custGeom>
          <a:noFill/>
          <a:ln w="12700">
            <a:solidFill>
              <a:srgbClr val="0000FF"/>
            </a:solidFill>
            <a:round/>
            <a:headEnd/>
            <a:tailEnd/>
          </a:ln>
        </p:spPr>
        <p:txBody>
          <a:bodyPr wrap="none" anchor="ctr">
            <a:prstTxWarp prst="textNoShape">
              <a:avLst/>
            </a:prstTxWarp>
          </a:bodyPr>
          <a:lstStyle/>
          <a:p>
            <a:pPr eaLnBrk="0" hangingPunct="0"/>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fontScale="90000"/>
          </a:bodyPr>
          <a:lstStyle/>
          <a:p>
            <a:r>
              <a:rPr lang="en-US" smtClean="0"/>
              <a:t>Montage: DAG-based Workflow Application Exemplar</a:t>
            </a:r>
          </a:p>
        </p:txBody>
      </p:sp>
      <p:pic>
        <p:nvPicPr>
          <p:cNvPr id="49155" name="Content Placeholder 4" descr="montage-workflow.pdf"/>
          <p:cNvPicPr>
            <a:picLocks noGrp="1" noChangeAspect="1"/>
          </p:cNvPicPr>
          <p:nvPr>
            <p:ph idx="1"/>
          </p:nvPr>
        </p:nvPicPr>
        <p:blipFill>
          <a:blip r:embed="rId2"/>
          <a:srcRect l="-13656" r="-13656"/>
          <a:stretch>
            <a:fillRect/>
          </a:stretch>
        </p:blipFill>
        <p:spPr/>
      </p:pic>
      <p:pic>
        <p:nvPicPr>
          <p:cNvPr id="49156" name="Content Placeholder 7" descr="montage-processing.pdf"/>
          <p:cNvPicPr>
            <a:picLocks noGrp="1" noChangeAspect="1"/>
          </p:cNvPicPr>
          <p:nvPr>
            <p:ph sz="half" idx="4294967295"/>
          </p:nvPr>
        </p:nvPicPr>
        <p:blipFill>
          <a:blip r:embed="rId3"/>
          <a:srcRect t="-47559" b="-47559"/>
          <a:stretch>
            <a:fillRect/>
          </a:stretch>
        </p:blipFill>
        <p:spPr>
          <a:xfrm>
            <a:off x="4124325" y="881063"/>
            <a:ext cx="5019675" cy="5976937"/>
          </a:xfr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Dynamics</a:t>
            </a:r>
            <a:endParaRPr lang="en-US" dirty="0"/>
          </a:p>
        </p:txBody>
      </p:sp>
      <p:sp>
        <p:nvSpPr>
          <p:cNvPr id="3" name="Content Placeholder 2"/>
          <p:cNvSpPr>
            <a:spLocks noGrp="1"/>
          </p:cNvSpPr>
          <p:nvPr>
            <p:ph idx="1"/>
          </p:nvPr>
        </p:nvSpPr>
        <p:spPr>
          <a:xfrm>
            <a:off x="457200" y="1600200"/>
            <a:ext cx="8499642" cy="4525963"/>
          </a:xfrm>
        </p:spPr>
        <p:txBody>
          <a:bodyPr>
            <a:normAutofit/>
          </a:bodyPr>
          <a:lstStyle/>
          <a:p>
            <a:r>
              <a:rPr lang="en-US" dirty="0" smtClean="0"/>
              <a:t>Shantenu Jha [first-name at </a:t>
            </a:r>
            <a:r>
              <a:rPr lang="en-US" dirty="0" err="1" smtClean="0"/>
              <a:t>lsu</a:t>
            </a:r>
            <a:r>
              <a:rPr lang="en-US" dirty="0" smtClean="0"/>
              <a:t> dot </a:t>
            </a:r>
            <a:r>
              <a:rPr lang="en-US" dirty="0" err="1" smtClean="0"/>
              <a:t>edu</a:t>
            </a:r>
            <a:r>
              <a:rPr lang="en-US" dirty="0" smtClean="0"/>
              <a:t>]</a:t>
            </a:r>
          </a:p>
          <a:p>
            <a:pPr lvl="2"/>
            <a:r>
              <a:rPr lang="en-US" dirty="0" smtClean="0"/>
              <a:t>Email/</a:t>
            </a:r>
            <a:r>
              <a:rPr lang="en-US" dirty="0" err="1" smtClean="0"/>
              <a:t>skype</a:t>
            </a:r>
            <a:endParaRPr lang="en-US" dirty="0" smtClean="0"/>
          </a:p>
          <a:p>
            <a:pPr lvl="2"/>
            <a:r>
              <a:rPr lang="en-US" dirty="0" smtClean="0"/>
              <a:t>Other matter: Coordinate with Dr Frank </a:t>
            </a:r>
            <a:r>
              <a:rPr lang="en-US" dirty="0" err="1" smtClean="0"/>
              <a:t>Loeffler</a:t>
            </a:r>
            <a:endParaRPr lang="en-US" dirty="0" smtClean="0"/>
          </a:p>
          <a:p>
            <a:r>
              <a:rPr lang="en-US" dirty="0" smtClean="0"/>
              <a:t>Grading:</a:t>
            </a:r>
          </a:p>
          <a:p>
            <a:pPr lvl="1"/>
            <a:r>
              <a:rPr lang="en-US" dirty="0" smtClean="0"/>
              <a:t>2 Assignments [5% </a:t>
            </a:r>
            <a:r>
              <a:rPr lang="en-US" dirty="0" err="1" smtClean="0"/>
              <a:t>x</a:t>
            </a:r>
            <a:r>
              <a:rPr lang="en-US" dirty="0" smtClean="0"/>
              <a:t> 2]</a:t>
            </a:r>
          </a:p>
          <a:p>
            <a:pPr lvl="1"/>
            <a:r>
              <a:rPr lang="en-US" dirty="0" smtClean="0"/>
              <a:t>1 Project [10%]</a:t>
            </a:r>
          </a:p>
          <a:p>
            <a:pPr lvl="1">
              <a:buNone/>
            </a:pPr>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2</a:t>
            </a:fld>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Montage</a:t>
            </a:r>
            <a:endParaRPr lang="en-US" dirty="0"/>
          </a:p>
        </p:txBody>
      </p:sp>
      <p:sp>
        <p:nvSpPr>
          <p:cNvPr id="3" name="Content Placeholder 2"/>
          <p:cNvSpPr>
            <a:spLocks noGrp="1"/>
          </p:cNvSpPr>
          <p:nvPr>
            <p:ph idx="1"/>
          </p:nvPr>
        </p:nvSpPr>
        <p:spPr/>
        <p:txBody>
          <a:bodyPr/>
          <a:lstStyle/>
          <a:p>
            <a:r>
              <a:rPr lang="en-US" dirty="0" smtClean="0"/>
              <a:t>Why distributed?</a:t>
            </a:r>
          </a:p>
          <a:p>
            <a:pPr lvl="1"/>
            <a:r>
              <a:rPr lang="en-US" dirty="0" smtClean="0"/>
              <a:t>Scale Processing (over come size limits) above local limits</a:t>
            </a:r>
          </a:p>
          <a:p>
            <a:r>
              <a:rPr lang="en-US" dirty="0" smtClean="0"/>
              <a:t>How distributed?</a:t>
            </a:r>
          </a:p>
          <a:p>
            <a:pPr lvl="1"/>
            <a:r>
              <a:rPr lang="en-US" dirty="0" smtClean="0"/>
              <a:t>DAG is created</a:t>
            </a:r>
          </a:p>
          <a:p>
            <a:pPr lvl="1"/>
            <a:r>
              <a:rPr lang="en-US" dirty="0" smtClean="0"/>
              <a:t>DAG is executed via a DAG-Enactor [DAGMAN]</a:t>
            </a:r>
          </a:p>
          <a:p>
            <a:pPr lvl="2"/>
            <a:r>
              <a:rPr lang="en-US" dirty="0" smtClean="0"/>
              <a:t>Other approaches exist</a:t>
            </a:r>
          </a:p>
          <a:p>
            <a:r>
              <a:rPr lang="en-US" dirty="0" smtClean="0"/>
              <a:t>Challenges/Issues/Success?</a:t>
            </a:r>
          </a:p>
          <a:p>
            <a:pPr lvl="1"/>
            <a:r>
              <a:rPr lang="en-US" dirty="0" smtClean="0"/>
              <a:t>Mapping to right resources – to effectively use different resources, network (as now data transfer can become bottleneck)</a:t>
            </a:r>
          </a:p>
          <a:p>
            <a:pPr lvl="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NeKTAR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t>Simulation of Blood Flow in </a:t>
            </a:r>
            <a:br>
              <a:rPr lang="en-GB" dirty="0"/>
            </a:br>
            <a:r>
              <a:rPr lang="en-GB" dirty="0"/>
              <a:t>Human Arterial Tree</a:t>
            </a:r>
          </a:p>
        </p:txBody>
      </p:sp>
      <p:grpSp>
        <p:nvGrpSpPr>
          <p:cNvPr id="2" name="Group 2"/>
          <p:cNvGrpSpPr>
            <a:grpSpLocks/>
          </p:cNvGrpSpPr>
          <p:nvPr/>
        </p:nvGrpSpPr>
        <p:grpSpPr bwMode="auto">
          <a:xfrm>
            <a:off x="1600200" y="1371600"/>
            <a:ext cx="6629400" cy="5027613"/>
            <a:chOff x="1008" y="864"/>
            <a:chExt cx="4176" cy="3167"/>
          </a:xfrm>
        </p:grpSpPr>
        <p:graphicFrame>
          <p:nvGraphicFramePr>
            <p:cNvPr id="3075" name="Object 3"/>
            <p:cNvGraphicFramePr>
              <a:graphicFrameLocks noChangeAspect="1"/>
            </p:cNvGraphicFramePr>
            <p:nvPr/>
          </p:nvGraphicFramePr>
          <p:xfrm>
            <a:off x="1021" y="2229"/>
            <a:ext cx="1093" cy="1425"/>
          </p:xfrm>
          <a:graphic>
            <a:graphicData uri="http://schemas.openxmlformats.org/presentationml/2006/ole">
              <mc:AlternateContent xmlns:mc="http://schemas.openxmlformats.org/markup-compatibility/2006">
                <mc:Choice xmlns:v="urn:schemas-microsoft-com:vml" Requires="v">
                  <p:oleObj spid="_x0000_s60481" r:id="rId4" imgW="1991003" imgH="2657143" progId="">
                    <p:embed/>
                  </p:oleObj>
                </mc:Choice>
                <mc:Fallback>
                  <p:oleObj r:id="rId4" imgW="1991003" imgH="2657143"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 y="2229"/>
                          <a:ext cx="1093" cy="14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4090" y="2671"/>
            <a:ext cx="885" cy="1312"/>
          </p:xfrm>
          <a:graphic>
            <a:graphicData uri="http://schemas.openxmlformats.org/presentationml/2006/ole">
              <mc:AlternateContent xmlns:mc="http://schemas.openxmlformats.org/markup-compatibility/2006">
                <mc:Choice xmlns:v="urn:schemas-microsoft-com:vml" Requires="v">
                  <p:oleObj spid="_x0000_s60482" r:id="rId6" imgW="2857143" imgH="4276190" progId="">
                    <p:embed/>
                  </p:oleObj>
                </mc:Choice>
                <mc:Fallback>
                  <p:oleObj r:id="rId6" imgW="2857143" imgH="427619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0" y="2671"/>
                          <a:ext cx="885" cy="131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3077" name="Object 5"/>
            <p:cNvGraphicFramePr>
              <a:graphicFrameLocks noChangeAspect="1"/>
            </p:cNvGraphicFramePr>
            <p:nvPr/>
          </p:nvGraphicFramePr>
          <p:xfrm>
            <a:off x="3056" y="3058"/>
            <a:ext cx="737" cy="974"/>
          </p:xfrm>
          <a:graphic>
            <a:graphicData uri="http://schemas.openxmlformats.org/presentationml/2006/ole">
              <mc:AlternateContent xmlns:mc="http://schemas.openxmlformats.org/markup-compatibility/2006">
                <mc:Choice xmlns:v="urn:schemas-microsoft-com:vml" Requires="v">
                  <p:oleObj spid="_x0000_s60483" r:id="rId8" imgW="1247289" imgH="1904258" progId="">
                    <p:embed/>
                  </p:oleObj>
                </mc:Choice>
                <mc:Fallback>
                  <p:oleObj r:id="rId8" imgW="1247289" imgH="1904258"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6" y="3058"/>
                          <a:ext cx="737" cy="974"/>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3078" name="Object 6"/>
            <p:cNvGraphicFramePr>
              <a:graphicFrameLocks noChangeAspect="1"/>
            </p:cNvGraphicFramePr>
            <p:nvPr/>
          </p:nvGraphicFramePr>
          <p:xfrm>
            <a:off x="4187" y="1014"/>
            <a:ext cx="998" cy="1687"/>
          </p:xfrm>
          <a:graphic>
            <a:graphicData uri="http://schemas.openxmlformats.org/presentationml/2006/ole">
              <mc:AlternateContent xmlns:mc="http://schemas.openxmlformats.org/markup-compatibility/2006">
                <mc:Choice xmlns:v="urn:schemas-microsoft-com:vml" Requires="v">
                  <p:oleObj spid="_x0000_s60484" r:id="rId10" imgW="2161905" imgH="3409524" progId="">
                    <p:embed/>
                  </p:oleObj>
                </mc:Choice>
                <mc:Fallback>
                  <p:oleObj r:id="rId10" imgW="2161905" imgH="3409524" progId="">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7" y="1014"/>
                          <a:ext cx="998" cy="16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3079" name="Object 7"/>
            <p:cNvGraphicFramePr>
              <a:graphicFrameLocks noChangeAspect="1"/>
            </p:cNvGraphicFramePr>
            <p:nvPr/>
          </p:nvGraphicFramePr>
          <p:xfrm>
            <a:off x="1008" y="1014"/>
            <a:ext cx="602" cy="1125"/>
          </p:xfrm>
          <a:graphic>
            <a:graphicData uri="http://schemas.openxmlformats.org/presentationml/2006/ole">
              <mc:AlternateContent xmlns:mc="http://schemas.openxmlformats.org/markup-compatibility/2006">
                <mc:Choice xmlns:v="urn:schemas-microsoft-com:vml" Requires="v">
                  <p:oleObj spid="_x0000_s60485" r:id="rId12" imgW="1066385" imgH="1847619" progId="">
                    <p:embed/>
                  </p:oleObj>
                </mc:Choice>
                <mc:Fallback>
                  <p:oleObj r:id="rId12" imgW="1066385" imgH="1847619" progId="">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8" y="1014"/>
                          <a:ext cx="602" cy="11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3080" name="Object 8"/>
            <p:cNvGraphicFramePr>
              <a:graphicFrameLocks noChangeAspect="1"/>
            </p:cNvGraphicFramePr>
            <p:nvPr/>
          </p:nvGraphicFramePr>
          <p:xfrm>
            <a:off x="2181" y="864"/>
            <a:ext cx="1478" cy="2025"/>
          </p:xfrm>
          <a:graphic>
            <a:graphicData uri="http://schemas.openxmlformats.org/presentationml/2006/ole">
              <mc:AlternateContent xmlns:mc="http://schemas.openxmlformats.org/markup-compatibility/2006">
                <mc:Choice xmlns:v="urn:schemas-microsoft-com:vml" Requires="v">
                  <p:oleObj spid="_x0000_s60486" r:id="rId14" imgW="2476190" imgH="3400900" progId="">
                    <p:embed/>
                  </p:oleObj>
                </mc:Choice>
                <mc:Fallback>
                  <p:oleObj r:id="rId14" imgW="2476190" imgH="3400900" progId="">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81" y="864"/>
                          <a:ext cx="1478" cy="20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081" name="Line 9"/>
            <p:cNvSpPr>
              <a:spLocks noChangeShapeType="1"/>
            </p:cNvSpPr>
            <p:nvPr/>
          </p:nvSpPr>
          <p:spPr bwMode="auto">
            <a:xfrm flipH="1" flipV="1">
              <a:off x="1545" y="1460"/>
              <a:ext cx="1285" cy="681"/>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sp>
          <p:nvSpPr>
            <p:cNvPr id="3082" name="Line 10"/>
            <p:cNvSpPr>
              <a:spLocks noChangeShapeType="1"/>
            </p:cNvSpPr>
            <p:nvPr/>
          </p:nvSpPr>
          <p:spPr bwMode="auto">
            <a:xfrm>
              <a:off x="2827" y="1913"/>
              <a:ext cx="1355" cy="750"/>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sp>
          <p:nvSpPr>
            <p:cNvPr id="3083" name="Line 11"/>
            <p:cNvSpPr>
              <a:spLocks noChangeShapeType="1"/>
            </p:cNvSpPr>
            <p:nvPr/>
          </p:nvSpPr>
          <p:spPr bwMode="auto">
            <a:xfrm>
              <a:off x="2827" y="1614"/>
              <a:ext cx="1505" cy="1"/>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sp>
          <p:nvSpPr>
            <p:cNvPr id="3084" name="Line 12"/>
            <p:cNvSpPr>
              <a:spLocks noChangeShapeType="1"/>
            </p:cNvSpPr>
            <p:nvPr/>
          </p:nvSpPr>
          <p:spPr bwMode="auto">
            <a:xfrm>
              <a:off x="3053" y="2588"/>
              <a:ext cx="301" cy="750"/>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sp>
          <p:nvSpPr>
            <p:cNvPr id="3085" name="Line 13"/>
            <p:cNvSpPr>
              <a:spLocks noChangeShapeType="1"/>
            </p:cNvSpPr>
            <p:nvPr/>
          </p:nvSpPr>
          <p:spPr bwMode="auto">
            <a:xfrm flipH="1">
              <a:off x="1696" y="2064"/>
              <a:ext cx="683" cy="975"/>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grpSp>
      <p:sp>
        <p:nvSpPr>
          <p:cNvPr id="3086" name="Text Box 14"/>
          <p:cNvSpPr txBox="1">
            <a:spLocks noChangeArrowheads="1"/>
          </p:cNvSpPr>
          <p:nvPr/>
        </p:nvSpPr>
        <p:spPr bwMode="auto">
          <a:xfrm>
            <a:off x="133318" y="6256338"/>
            <a:ext cx="8586303" cy="655546"/>
          </a:xfrm>
          <a:prstGeom prst="rect">
            <a:avLst/>
          </a:prstGeom>
          <a:noFill/>
          <a:ln w="9525">
            <a:noFill/>
            <a:round/>
            <a:headEnd/>
            <a:tailEnd/>
          </a:ln>
          <a:effectLst/>
        </p:spPr>
        <p:txBody>
          <a:bodyPr wrap="square" lIns="90000" tIns="45000" rIns="90000" bIns="45000">
            <a:prstTxWarp prst="textNoShape">
              <a:avLst/>
            </a:prstTxWarp>
            <a:spAutoFit/>
          </a:bodyPr>
          <a:lstStyle/>
          <a:p>
            <a:pPr>
              <a:lnSpc>
                <a:spcPct val="11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t>B </a:t>
            </a:r>
            <a:r>
              <a:rPr lang="en-US" sz="1600" dirty="0" err="1" smtClean="0"/>
              <a:t>Boghosian</a:t>
            </a:r>
            <a:r>
              <a:rPr lang="en-US" sz="1600" dirty="0" smtClean="0"/>
              <a:t>, P </a:t>
            </a:r>
            <a:r>
              <a:rPr lang="en-US" sz="1600" dirty="0" err="1" smtClean="0"/>
              <a:t>Coveney</a:t>
            </a:r>
            <a:r>
              <a:rPr lang="en-US" sz="1600" dirty="0" smtClean="0"/>
              <a:t>, </a:t>
            </a:r>
            <a:r>
              <a:rPr lang="en-US" sz="1600" b="1" dirty="0" smtClean="0"/>
              <a:t>S Jha </a:t>
            </a:r>
            <a:r>
              <a:rPr lang="en-US" sz="1600" dirty="0" smtClean="0"/>
              <a:t>et al, Cluster Computing, Vol. 10, No. 3, 351-364 (2007,) DOI 10.1007/s10586-007-0029-4 </a:t>
            </a:r>
            <a:r>
              <a:rPr lang="en-GB" sz="1600" dirty="0" smtClean="0">
                <a:solidFill>
                  <a:srgbClr val="000000"/>
                </a:solidFill>
                <a:ea typeface="Luxi Sans" charset="0"/>
                <a:cs typeface="Luxi Sans" charset="0"/>
              </a:rPr>
              <a:t>Courtesy </a:t>
            </a:r>
            <a:r>
              <a:rPr lang="en-GB" sz="1600" dirty="0">
                <a:solidFill>
                  <a:srgbClr val="000000"/>
                </a:solidFill>
                <a:ea typeface="Luxi Sans" charset="0"/>
                <a:cs typeface="Luxi Sans" charset="0"/>
              </a:rPr>
              <a:t>George </a:t>
            </a:r>
            <a:r>
              <a:rPr lang="en-GB" sz="1600" dirty="0" err="1">
                <a:solidFill>
                  <a:srgbClr val="000000"/>
                </a:solidFill>
                <a:ea typeface="Luxi Sans" charset="0"/>
                <a:cs typeface="Luxi Sans" charset="0"/>
              </a:rPr>
              <a:t>Karniadakis</a:t>
            </a:r>
            <a:r>
              <a:rPr lang="en-GB" sz="1600" dirty="0">
                <a:solidFill>
                  <a:srgbClr val="000000"/>
                </a:solidFill>
                <a:ea typeface="Luxi Sans" charset="0"/>
                <a:cs typeface="Luxi Sans" charset="0"/>
              </a:rPr>
              <a:t> (Brown)</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ektar-scale-2.png"/>
          <p:cNvPicPr>
            <a:picLocks noGrp="1" noChangeAspect="1"/>
          </p:cNvPicPr>
          <p:nvPr>
            <p:ph idx="4294967295"/>
          </p:nvPr>
        </p:nvPicPr>
        <p:blipFill>
          <a:blip r:embed="rId2"/>
          <a:srcRect l="-61259" r="-61259"/>
          <a:stretch>
            <a:fillRect/>
          </a:stretch>
        </p:blipFill>
        <p:spPr>
          <a:xfrm>
            <a:off x="492522" y="537263"/>
            <a:ext cx="7967662" cy="4608513"/>
          </a:xfrm>
        </p:spPr>
      </p:pic>
      <p:sp>
        <p:nvSpPr>
          <p:cNvPr id="5" name="TextBox 4"/>
          <p:cNvSpPr txBox="1"/>
          <p:nvPr/>
        </p:nvSpPr>
        <p:spPr>
          <a:xfrm>
            <a:off x="118059" y="5649201"/>
            <a:ext cx="9086029" cy="369332"/>
          </a:xfrm>
          <a:prstGeom prst="rect">
            <a:avLst/>
          </a:prstGeom>
          <a:noFill/>
        </p:spPr>
        <p:txBody>
          <a:bodyPr wrap="none" rtlCol="0">
            <a:spAutoFit/>
          </a:bodyPr>
          <a:lstStyle/>
          <a:p>
            <a:r>
              <a:rPr lang="en-US" dirty="0" smtClean="0"/>
              <a:t>Cluster Computing, Vol. 10, No. 3, 351-364 (2007,) DOI 10.1007/s10586-007-0029-4</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a:t>
            </a:r>
            <a:r>
              <a:rPr lang="en-US" dirty="0" err="1" smtClean="0"/>
              <a:t>NeKTAR</a:t>
            </a:r>
            <a:endParaRPr lang="en-US" dirty="0"/>
          </a:p>
        </p:txBody>
      </p:sp>
      <p:sp>
        <p:nvSpPr>
          <p:cNvPr id="3" name="Content Placeholder 2"/>
          <p:cNvSpPr>
            <a:spLocks noGrp="1"/>
          </p:cNvSpPr>
          <p:nvPr>
            <p:ph idx="1"/>
          </p:nvPr>
        </p:nvSpPr>
        <p:spPr/>
        <p:txBody>
          <a:bodyPr>
            <a:normAutofit lnSpcReduction="10000"/>
          </a:bodyPr>
          <a:lstStyle/>
          <a:p>
            <a:r>
              <a:rPr lang="en-US" dirty="0" smtClean="0"/>
              <a:t>Why distributed?</a:t>
            </a:r>
          </a:p>
          <a:p>
            <a:pPr lvl="1"/>
            <a:r>
              <a:rPr lang="en-US" dirty="0" smtClean="0"/>
              <a:t>Full model Required 7 TB of RAM!! Factor of 10 greater </a:t>
            </a:r>
          </a:p>
          <a:p>
            <a:pPr lvl="2"/>
            <a:r>
              <a:rPr lang="en-US" dirty="0" smtClean="0"/>
              <a:t>Scaled down resolution and tried to get as much as possible</a:t>
            </a:r>
          </a:p>
          <a:p>
            <a:pPr lvl="1"/>
            <a:r>
              <a:rPr lang="en-US" dirty="0" smtClean="0"/>
              <a:t>Fundamental limitation on scalability of full 3D problem</a:t>
            </a:r>
          </a:p>
          <a:p>
            <a:pPr lvl="2"/>
            <a:r>
              <a:rPr lang="en-US" dirty="0" smtClean="0"/>
              <a:t>Reformulated</a:t>
            </a:r>
          </a:p>
          <a:p>
            <a:r>
              <a:rPr lang="en-US" dirty="0" smtClean="0"/>
              <a:t>How distributed?</a:t>
            </a:r>
          </a:p>
          <a:p>
            <a:pPr lvl="1"/>
            <a:r>
              <a:rPr lang="en-US" dirty="0" smtClean="0"/>
              <a:t>MPI Based Application, use “distributed” library version of MPI</a:t>
            </a:r>
          </a:p>
          <a:p>
            <a:pPr lvl="1"/>
            <a:r>
              <a:rPr lang="en-US" dirty="0" smtClean="0"/>
              <a:t>Resources selected in advance</a:t>
            </a:r>
          </a:p>
          <a:p>
            <a:r>
              <a:rPr lang="en-US" dirty="0" smtClean="0"/>
              <a:t>Challenges/Issues/Success?</a:t>
            </a:r>
          </a:p>
          <a:p>
            <a:pPr lvl="1"/>
            <a:r>
              <a:rPr lang="en-US" dirty="0" smtClean="0"/>
              <a:t>Co-scheduling </a:t>
            </a:r>
          </a:p>
          <a:p>
            <a:pPr lvl="1"/>
            <a:r>
              <a:rPr lang="en-US" dirty="0" smtClean="0"/>
              <a:t>Single point of failure</a:t>
            </a:r>
          </a:p>
          <a:p>
            <a:pPr lvl="2"/>
            <a:r>
              <a:rPr lang="en-US" dirty="0" smtClean="0"/>
              <a:t>Exponentially increasing with # of systems/resources used!</a:t>
            </a:r>
          </a:p>
          <a:p>
            <a:pPr lvl="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ENSEMBLE-BASED</a:t>
            </a:r>
            <a:br>
              <a:rPr lang="en-US" dirty="0" smtClean="0"/>
            </a:br>
            <a:r>
              <a:rPr lang="en-US" dirty="0" smtClean="0"/>
              <a:t>REPLICA-EXCHANGE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Ensemble-based &amp; Replica-Exchange  Simulations</a:t>
            </a:r>
            <a:endParaRPr lang="en-US" sz="2800" dirty="0"/>
          </a:p>
        </p:txBody>
      </p:sp>
      <p:sp>
        <p:nvSpPr>
          <p:cNvPr id="3" name="Content Placeholder 2"/>
          <p:cNvSpPr>
            <a:spLocks noGrp="1"/>
          </p:cNvSpPr>
          <p:nvPr>
            <p:ph idx="1"/>
          </p:nvPr>
        </p:nvSpPr>
        <p:spPr>
          <a:xfrm>
            <a:off x="293065" y="1529880"/>
            <a:ext cx="5244136" cy="4832820"/>
          </a:xfrm>
        </p:spPr>
        <p:txBody>
          <a:bodyPr>
            <a:normAutofit fontScale="92500"/>
          </a:bodyPr>
          <a:lstStyle/>
          <a:p>
            <a:r>
              <a:rPr lang="en-US" dirty="0" smtClean="0"/>
              <a:t>Ensemble-based:</a:t>
            </a:r>
          </a:p>
          <a:p>
            <a:pPr lvl="1"/>
            <a:r>
              <a:rPr lang="en-US" dirty="0" smtClean="0"/>
              <a:t>Many uncoupled simulations</a:t>
            </a:r>
          </a:p>
          <a:p>
            <a:pPr lvl="1"/>
            <a:r>
              <a:rPr lang="en-US" dirty="0" smtClean="0"/>
              <a:t>But not necessarily uncoupled in analysis!</a:t>
            </a:r>
          </a:p>
          <a:p>
            <a:r>
              <a:rPr lang="en-US" dirty="0" smtClean="0"/>
              <a:t>Replica-Exchange (RE) methods:</a:t>
            </a:r>
          </a:p>
          <a:p>
            <a:pPr lvl="1"/>
            <a:r>
              <a:rPr lang="en-US" dirty="0" smtClean="0"/>
              <a:t>Represent a class of algorithms that involve a large number of loosely coupled ensembles. </a:t>
            </a:r>
          </a:p>
          <a:p>
            <a:r>
              <a:rPr lang="en-US" dirty="0" smtClean="0"/>
              <a:t>RE simulations are used  to understand a range of physical phenomena</a:t>
            </a:r>
          </a:p>
          <a:p>
            <a:pPr lvl="1"/>
            <a:r>
              <a:rPr lang="en-US" dirty="0" smtClean="0"/>
              <a:t>Protein folding, unfolding etc</a:t>
            </a:r>
          </a:p>
          <a:p>
            <a:pPr lvl="1"/>
            <a:r>
              <a:rPr lang="en-US" dirty="0" smtClean="0"/>
              <a:t>MC simulations </a:t>
            </a:r>
          </a:p>
          <a:p>
            <a:r>
              <a:rPr lang="en-US" dirty="0" smtClean="0"/>
              <a:t>Many successful implementations</a:t>
            </a:r>
          </a:p>
          <a:p>
            <a:pPr lvl="1"/>
            <a:r>
              <a:rPr lang="en-US" dirty="0" err="1" smtClean="0"/>
              <a:t>Eg</a:t>
            </a:r>
            <a:r>
              <a:rPr lang="en-US" dirty="0" smtClean="0"/>
              <a:t> </a:t>
            </a:r>
            <a:r>
              <a:rPr lang="en-US" dirty="0" err="1" smtClean="0"/>
              <a:t>folding@home</a:t>
            </a:r>
            <a:r>
              <a:rPr lang="en-US" dirty="0" smtClean="0"/>
              <a:t> [replica based]</a:t>
            </a:r>
          </a:p>
          <a:p>
            <a:pPr lvl="1"/>
            <a:endParaRPr lang="en-US" dirty="0" smtClean="0"/>
          </a:p>
        </p:txBody>
      </p:sp>
      <p:pic>
        <p:nvPicPr>
          <p:cNvPr id="4" name="Picture 3" descr="repex-1.png"/>
          <p:cNvPicPr>
            <a:picLocks noChangeAspect="1"/>
          </p:cNvPicPr>
          <p:nvPr/>
        </p:nvPicPr>
        <p:blipFill>
          <a:blip r:embed="rId3"/>
          <a:stretch>
            <a:fillRect/>
          </a:stretch>
        </p:blipFill>
        <p:spPr>
          <a:xfrm>
            <a:off x="5746041" y="1987826"/>
            <a:ext cx="2940759" cy="413833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sz="2222" dirty="0" smtClean="0"/>
              <a:t>Distributed Adaptive Replica Exchange (DARE)</a:t>
            </a:r>
            <a:r>
              <a:rPr lang="en-US" sz="2800" dirty="0" smtClean="0"/>
              <a:t/>
            </a:r>
            <a:br>
              <a:rPr lang="en-US" sz="2800" dirty="0" smtClean="0"/>
            </a:br>
            <a:r>
              <a:rPr lang="en-US" sz="2222" dirty="0" smtClean="0">
                <a:solidFill>
                  <a:schemeClr val="bg1">
                    <a:lumMod val="75000"/>
                  </a:schemeClr>
                </a:solidFill>
              </a:rPr>
              <a:t>Multiple Pilot-Jobs on the “Distributed” </a:t>
            </a:r>
            <a:r>
              <a:rPr lang="en-US" sz="2222" dirty="0" err="1" smtClean="0">
                <a:solidFill>
                  <a:schemeClr val="bg1">
                    <a:lumMod val="75000"/>
                  </a:schemeClr>
                </a:solidFill>
              </a:rPr>
              <a:t>TeraGrid</a:t>
            </a:r>
            <a:endParaRPr lang="en-US" sz="2222" dirty="0" smtClean="0">
              <a:solidFill>
                <a:srgbClr val="800000"/>
              </a:solidFill>
              <a:latin typeface="Cooper Black"/>
              <a:cs typeface="Cooper Black"/>
            </a:endParaRPr>
          </a:p>
        </p:txBody>
      </p:sp>
      <p:sp>
        <p:nvSpPr>
          <p:cNvPr id="8" name="Content Placeholder 7"/>
          <p:cNvSpPr>
            <a:spLocks noGrp="1"/>
          </p:cNvSpPr>
          <p:nvPr>
            <p:ph idx="1"/>
          </p:nvPr>
        </p:nvSpPr>
        <p:spPr>
          <a:xfrm>
            <a:off x="655077" y="1348072"/>
            <a:ext cx="3775170" cy="4804652"/>
          </a:xfrm>
        </p:spPr>
        <p:txBody>
          <a:bodyPr/>
          <a:lstStyle/>
          <a:p>
            <a:r>
              <a:rPr lang="en-US" dirty="0" smtClean="0"/>
              <a:t>Ability to dynamically add HPC resources. On TG:</a:t>
            </a:r>
          </a:p>
          <a:p>
            <a:pPr lvl="1"/>
            <a:r>
              <a:rPr lang="en-US" dirty="0" smtClean="0"/>
              <a:t>Each Pilot-Job 64px</a:t>
            </a:r>
          </a:p>
          <a:p>
            <a:pPr lvl="1"/>
            <a:r>
              <a:rPr lang="en-US" dirty="0" smtClean="0"/>
              <a:t>Each NAMD 16px</a:t>
            </a:r>
          </a:p>
          <a:p>
            <a:r>
              <a:rPr lang="en-US" dirty="0" smtClean="0"/>
              <a:t>Time-to-completion improves</a:t>
            </a:r>
          </a:p>
          <a:p>
            <a:pPr lvl="1"/>
            <a:r>
              <a:rPr lang="en-US" dirty="0" smtClean="0"/>
              <a:t>No loss of efficiency</a:t>
            </a:r>
          </a:p>
        </p:txBody>
      </p:sp>
      <p:pic>
        <p:nvPicPr>
          <p:cNvPr id="37892" name="Picture 5" descr="perf_repex.pdf"/>
          <p:cNvPicPr>
            <a:picLocks noChangeAspect="1"/>
          </p:cNvPicPr>
          <p:nvPr/>
        </p:nvPicPr>
        <p:blipFill>
          <a:blip r:embed="rId2"/>
          <a:srcRect/>
          <a:stretch>
            <a:fillRect/>
          </a:stretch>
        </p:blipFill>
        <p:spPr bwMode="auto">
          <a:xfrm>
            <a:off x="4823966" y="3902075"/>
            <a:ext cx="4114800" cy="2879725"/>
          </a:xfrm>
          <a:prstGeom prst="rect">
            <a:avLst/>
          </a:prstGeom>
          <a:noFill/>
          <a:ln w="9525">
            <a:noFill/>
            <a:miter lim="800000"/>
            <a:headEnd/>
            <a:tailEnd/>
          </a:ln>
        </p:spPr>
      </p:pic>
      <p:pic>
        <p:nvPicPr>
          <p:cNvPr id="37894" name="Picture 7" descr="perf_distributed_number_replica-1.pdf"/>
          <p:cNvPicPr>
            <a:picLocks noChangeAspect="1"/>
          </p:cNvPicPr>
          <p:nvPr/>
        </p:nvPicPr>
        <p:blipFill>
          <a:blip r:embed="rId3"/>
          <a:srcRect/>
          <a:stretch>
            <a:fillRect/>
          </a:stretch>
        </p:blipFill>
        <p:spPr bwMode="auto">
          <a:xfrm>
            <a:off x="4888046" y="1371600"/>
            <a:ext cx="3657600" cy="2552700"/>
          </a:xfrm>
          <a:prstGeom prst="rect">
            <a:avLst/>
          </a:prstGeom>
          <a:noFill/>
          <a:ln w="9525">
            <a:noFill/>
            <a:miter lim="800000"/>
            <a:headEnd/>
            <a:tailEnd/>
          </a:ln>
        </p:spPr>
      </p:pic>
      <p:sp>
        <p:nvSpPr>
          <p:cNvPr id="6" name="TextBox 5"/>
          <p:cNvSpPr txBox="1"/>
          <p:nvPr/>
        </p:nvSpPr>
        <p:spPr>
          <a:xfrm>
            <a:off x="319941" y="4590992"/>
            <a:ext cx="4110306" cy="1477328"/>
          </a:xfrm>
          <a:prstGeom prst="rect">
            <a:avLst/>
          </a:prstGeom>
          <a:noFill/>
        </p:spPr>
        <p:txBody>
          <a:bodyPr wrap="square" rtlCol="0">
            <a:spAutoFit/>
          </a:bodyPr>
          <a:lstStyle/>
          <a:p>
            <a:r>
              <a:rPr lang="en-US" i="1" dirty="0" err="1" smtClean="0"/>
              <a:t>Luckow</a:t>
            </a:r>
            <a:r>
              <a:rPr lang="en-US" i="1" dirty="0" smtClean="0"/>
              <a:t>, Kim, </a:t>
            </a:r>
            <a:r>
              <a:rPr lang="en-US" i="1" dirty="0" err="1" smtClean="0"/>
              <a:t>Schnor</a:t>
            </a:r>
            <a:r>
              <a:rPr lang="en-US" i="1" dirty="0" smtClean="0"/>
              <a:t>, Jha </a:t>
            </a:r>
          </a:p>
          <a:p>
            <a:r>
              <a:rPr lang="en-US" i="1" dirty="0" smtClean="0"/>
              <a:t>Adaptive Replica-Exchange, </a:t>
            </a:r>
          </a:p>
          <a:p>
            <a:r>
              <a:rPr lang="en-US" i="1" dirty="0" smtClean="0"/>
              <a:t>Phil. Trans of Royal Society A,</a:t>
            </a:r>
          </a:p>
          <a:p>
            <a:r>
              <a:rPr lang="en-US" dirty="0" smtClean="0"/>
              <a:t> 28 June 2009 vol. 367 no. 1897 2595-2606</a:t>
            </a:r>
            <a:endParaRPr lang="en-US" i="1"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Understanding Replica-Exchange</a:t>
            </a:r>
            <a:endParaRPr lang="en-US" dirty="0"/>
          </a:p>
        </p:txBody>
      </p:sp>
      <p:sp>
        <p:nvSpPr>
          <p:cNvPr id="3" name="Content Placeholder 2"/>
          <p:cNvSpPr>
            <a:spLocks noGrp="1"/>
          </p:cNvSpPr>
          <p:nvPr>
            <p:ph idx="1"/>
          </p:nvPr>
        </p:nvSpPr>
        <p:spPr/>
        <p:txBody>
          <a:bodyPr/>
          <a:lstStyle/>
          <a:p>
            <a:r>
              <a:rPr lang="en-US" dirty="0" smtClean="0"/>
              <a:t>Why Distributed?</a:t>
            </a:r>
          </a:p>
          <a:p>
            <a:pPr lvl="1"/>
            <a:r>
              <a:rPr lang="en-US" dirty="0" smtClean="0"/>
              <a:t>Many un-coupled units (ensembles/replica) </a:t>
            </a:r>
          </a:p>
          <a:p>
            <a:pPr lvl="1"/>
            <a:r>
              <a:rPr lang="en-US" dirty="0" smtClean="0"/>
              <a:t>More resources, the merrier!!</a:t>
            </a:r>
          </a:p>
          <a:p>
            <a:r>
              <a:rPr lang="en-US" dirty="0" smtClean="0"/>
              <a:t>How Distributed?</a:t>
            </a:r>
          </a:p>
          <a:p>
            <a:pPr lvl="1"/>
            <a:r>
              <a:rPr lang="en-US" dirty="0" smtClean="0"/>
              <a:t>Many implementations exist (</a:t>
            </a:r>
            <a:r>
              <a:rPr lang="en-US" dirty="0" err="1" smtClean="0"/>
              <a:t>eg</a:t>
            </a:r>
            <a:r>
              <a:rPr lang="en-US" dirty="0" smtClean="0"/>
              <a:t> </a:t>
            </a:r>
            <a:r>
              <a:rPr lang="en-US" dirty="0" err="1" smtClean="0"/>
              <a:t>folding@home</a:t>
            </a:r>
            <a:r>
              <a:rPr lang="en-US" dirty="0" smtClean="0"/>
              <a:t>) </a:t>
            </a:r>
          </a:p>
          <a:p>
            <a:pPr lvl="1"/>
            <a:r>
              <a:rPr lang="en-US" dirty="0" smtClean="0"/>
              <a:t>SAGA-based “Pilot-Jobs” to use many distributed TG resources</a:t>
            </a:r>
          </a:p>
          <a:p>
            <a:r>
              <a:rPr lang="en-US" dirty="0" smtClean="0"/>
              <a:t>Limitations and Success?</a:t>
            </a:r>
          </a:p>
          <a:p>
            <a:pPr lvl="1"/>
            <a:r>
              <a:rPr lang="en-US" dirty="0" smtClean="0"/>
              <a:t>Getting SAGA working on all machines!</a:t>
            </a:r>
          </a:p>
          <a:p>
            <a:pPr lvl="1"/>
            <a:r>
              <a:rPr lang="en-US" dirty="0" smtClean="0"/>
              <a:t>Finding the best set of resources</a:t>
            </a:r>
          </a:p>
          <a:p>
            <a:pPr lvl="1"/>
            <a:r>
              <a:rPr lang="en-US" dirty="0" smtClean="0"/>
              <a:t>Coordinating work across all the resources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CLIMATEPREDICTION.NET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958"/>
            <a:ext cx="8229600" cy="1143000"/>
          </a:xfrm>
        </p:spPr>
        <p:txBody>
          <a:bodyPr>
            <a:normAutofit fontScale="90000"/>
          </a:bodyPr>
          <a:lstStyle/>
          <a:p>
            <a:r>
              <a:rPr lang="en-US" dirty="0" smtClean="0"/>
              <a:t>Overview of Module E</a:t>
            </a:r>
            <a:br>
              <a:rPr lang="en-US" dirty="0" smtClean="0"/>
            </a:br>
            <a:r>
              <a:rPr lang="en-US" dirty="0" smtClean="0"/>
              <a:t>Distributed Scientific Computing</a:t>
            </a:r>
            <a:endParaRPr lang="en-US" dirty="0"/>
          </a:p>
        </p:txBody>
      </p:sp>
      <p:sp>
        <p:nvSpPr>
          <p:cNvPr id="3" name="Content Placeholder 2"/>
          <p:cNvSpPr>
            <a:spLocks noGrp="1"/>
          </p:cNvSpPr>
          <p:nvPr>
            <p:ph idx="1"/>
          </p:nvPr>
        </p:nvSpPr>
        <p:spPr>
          <a:xfrm>
            <a:off x="457200" y="1600200"/>
            <a:ext cx="8419432" cy="4525963"/>
          </a:xfrm>
        </p:spPr>
        <p:txBody>
          <a:bodyPr>
            <a:normAutofit fontScale="85000" lnSpcReduction="10000"/>
          </a:bodyPr>
          <a:lstStyle/>
          <a:p>
            <a:r>
              <a:rPr lang="en-US" dirty="0" smtClean="0"/>
              <a:t>E1: Introduction to Distributed Scientific Computing</a:t>
            </a:r>
          </a:p>
          <a:p>
            <a:pPr lvl="1"/>
            <a:r>
              <a:rPr lang="en-US" dirty="0" smtClean="0"/>
              <a:t>Examples of Distributed Applications</a:t>
            </a:r>
          </a:p>
          <a:p>
            <a:pPr lvl="2"/>
            <a:r>
              <a:rPr lang="en-US" dirty="0" smtClean="0"/>
              <a:t>WLCG + Application Examples </a:t>
            </a:r>
          </a:p>
          <a:p>
            <a:pPr lvl="2"/>
            <a:r>
              <a:rPr lang="en-US" dirty="0" smtClean="0"/>
              <a:t>Summarize and compare with HPC </a:t>
            </a:r>
          </a:p>
          <a:p>
            <a:pPr lvl="1"/>
            <a:r>
              <a:rPr lang="en-US" dirty="0" smtClean="0"/>
              <a:t>Examples of “Production” Grid Infrastructure</a:t>
            </a:r>
          </a:p>
          <a:p>
            <a:pPr lvl="2"/>
            <a:r>
              <a:rPr lang="en-US" dirty="0" smtClean="0"/>
              <a:t>HPC </a:t>
            </a:r>
            <a:r>
              <a:rPr lang="en-US" dirty="0" err="1" smtClean="0"/>
              <a:t>vs</a:t>
            </a:r>
            <a:r>
              <a:rPr lang="en-US" dirty="0" smtClean="0"/>
              <a:t> HTC, Research </a:t>
            </a:r>
            <a:r>
              <a:rPr lang="en-US" dirty="0" err="1" smtClean="0"/>
              <a:t>vs</a:t>
            </a:r>
            <a:r>
              <a:rPr lang="en-US" dirty="0" smtClean="0"/>
              <a:t> Production, Commercial</a:t>
            </a:r>
          </a:p>
          <a:p>
            <a:pPr lvl="1"/>
            <a:r>
              <a:rPr lang="en-US" dirty="0" smtClean="0"/>
              <a:t>Distributed Computing is Hard.  Why? </a:t>
            </a:r>
          </a:p>
          <a:p>
            <a:r>
              <a:rPr lang="en-US" dirty="0" smtClean="0"/>
              <a:t>E2: Introduction to the Practice of DSC</a:t>
            </a:r>
          </a:p>
          <a:p>
            <a:pPr lvl="1"/>
            <a:r>
              <a:rPr lang="en-US" dirty="0" smtClean="0"/>
              <a:t>Introduction to SAGA</a:t>
            </a:r>
          </a:p>
          <a:p>
            <a:pPr lvl="1"/>
            <a:r>
              <a:rPr lang="en-US" dirty="0" smtClean="0"/>
              <a:t>Introduction to Pilot-Jobs (</a:t>
            </a:r>
            <a:r>
              <a:rPr lang="en-US" dirty="0" err="1" smtClean="0"/>
              <a:t>BigJob</a:t>
            </a:r>
            <a:r>
              <a:rPr lang="en-US" dirty="0" smtClean="0"/>
              <a:t>)</a:t>
            </a:r>
          </a:p>
          <a:p>
            <a:r>
              <a:rPr lang="en-US" dirty="0" smtClean="0"/>
              <a:t>Mod E Project</a:t>
            </a:r>
          </a:p>
        </p:txBody>
      </p:sp>
      <p:sp>
        <p:nvSpPr>
          <p:cNvPr id="4" name="Footer Placeholder 3"/>
          <p:cNvSpPr>
            <a:spLocks noGrp="1"/>
          </p:cNvSpPr>
          <p:nvPr>
            <p:ph type="ftr" sz="quarter" idx="11"/>
          </p:nvPr>
        </p:nvSpPr>
        <p:spPr/>
        <p:txBody>
          <a:bodyPr/>
          <a:lstStyle/>
          <a:p>
            <a:r>
              <a:rPr lang="en-US" smtClean="0"/>
              <a:t>CSC 7700: Scientific Computing</a:t>
            </a:r>
            <a:endParaRPr lang="en-US"/>
          </a:p>
        </p:txBody>
      </p:sp>
      <p:sp>
        <p:nvSpPr>
          <p:cNvPr id="5" name="Slide Number Placeholder 4"/>
          <p:cNvSpPr>
            <a:spLocks noGrp="1"/>
          </p:cNvSpPr>
          <p:nvPr>
            <p:ph type="sldNum" sz="quarter" idx="12"/>
          </p:nvPr>
        </p:nvSpPr>
        <p:spPr/>
        <p:txBody>
          <a:bodyPr/>
          <a:lstStyle/>
          <a:p>
            <a:fld id="{DC876957-0BCA-CA4F-B18A-1C61852BAA2D}" type="slidenum">
              <a:rPr lang="en-US" smtClean="0"/>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IPCC AR4: </a:t>
            </a:r>
            <a:br>
              <a:rPr lang="en-US" sz="2400" dirty="0" smtClean="0"/>
            </a:br>
            <a:r>
              <a:rPr lang="en-US" sz="1400" dirty="0" smtClean="0"/>
              <a:t>http://www.ipcc.ch/publications_and_data/ar4/syr/en/contents.html</a:t>
            </a:r>
            <a:br>
              <a:rPr lang="en-US" sz="1400" dirty="0" smtClean="0"/>
            </a:br>
            <a:endParaRPr lang="en-US" sz="1400" dirty="0"/>
          </a:p>
        </p:txBody>
      </p:sp>
      <p:pic>
        <p:nvPicPr>
          <p:cNvPr id="4" name="Content Placeholder 3" descr="figurespm-1-l.png"/>
          <p:cNvPicPr>
            <a:picLocks noGrp="1" noChangeAspect="1"/>
          </p:cNvPicPr>
          <p:nvPr>
            <p:ph idx="1"/>
          </p:nvPr>
        </p:nvPicPr>
        <p:blipFill>
          <a:blip r:embed="rId2"/>
          <a:srcRect l="-35457" r="-35457"/>
          <a:stretch>
            <a:fillRect/>
          </a:stretch>
        </p:blipFill>
        <p:spPr>
          <a:xfrm>
            <a:off x="-1560661" y="1529880"/>
            <a:ext cx="8193446" cy="4739909"/>
          </a:xfrm>
        </p:spPr>
      </p:pic>
      <p:pic>
        <p:nvPicPr>
          <p:cNvPr id="5" name="Picture 4" descr="figurespm-6-l.png"/>
          <p:cNvPicPr>
            <a:picLocks noChangeAspect="1"/>
          </p:cNvPicPr>
          <p:nvPr/>
        </p:nvPicPr>
        <p:blipFill>
          <a:blip r:embed="rId3"/>
          <a:stretch>
            <a:fillRect/>
          </a:stretch>
        </p:blipFill>
        <p:spPr>
          <a:xfrm>
            <a:off x="4590348" y="1356091"/>
            <a:ext cx="4084874" cy="2497610"/>
          </a:xfrm>
          <a:prstGeom prst="rect">
            <a:avLst/>
          </a:prstGeom>
        </p:spPr>
      </p:pic>
      <p:pic>
        <p:nvPicPr>
          <p:cNvPr id="6" name="Picture 5" descr="figurespm-5-l.png"/>
          <p:cNvPicPr>
            <a:picLocks noChangeAspect="1"/>
          </p:cNvPicPr>
          <p:nvPr/>
        </p:nvPicPr>
        <p:blipFill>
          <a:blip r:embed="rId4"/>
          <a:stretch>
            <a:fillRect/>
          </a:stretch>
        </p:blipFill>
        <p:spPr>
          <a:xfrm>
            <a:off x="3740599" y="4027490"/>
            <a:ext cx="5403401" cy="2748015"/>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Understanding </a:t>
            </a:r>
            <a:r>
              <a:rPr lang="en-US" sz="2800" dirty="0" err="1" smtClean="0"/>
              <a:t>ClimatePrediction.net</a:t>
            </a:r>
            <a:endParaRPr lang="en-US" sz="2800" dirty="0"/>
          </a:p>
        </p:txBody>
      </p:sp>
      <p:sp>
        <p:nvSpPr>
          <p:cNvPr id="3" name="Content Placeholder 2"/>
          <p:cNvSpPr>
            <a:spLocks noGrp="1"/>
          </p:cNvSpPr>
          <p:nvPr>
            <p:ph idx="1"/>
          </p:nvPr>
        </p:nvSpPr>
        <p:spPr/>
        <p:txBody>
          <a:bodyPr>
            <a:normAutofit lnSpcReduction="10000"/>
          </a:bodyPr>
          <a:lstStyle/>
          <a:p>
            <a:r>
              <a:rPr lang="en-US" dirty="0" smtClean="0"/>
              <a:t>Why Distributed?</a:t>
            </a:r>
          </a:p>
          <a:p>
            <a:pPr lvl="1"/>
            <a:r>
              <a:rPr lang="en-US" dirty="0" smtClean="0"/>
              <a:t>Many small </a:t>
            </a:r>
            <a:r>
              <a:rPr lang="en-US" dirty="0" err="1" smtClean="0"/>
              <a:t>indep</a:t>
            </a:r>
            <a:r>
              <a:rPr lang="en-US" dirty="0" smtClean="0"/>
              <a:t>. Comp. tasks – naturally  decomposable</a:t>
            </a:r>
          </a:p>
          <a:p>
            <a:pPr lvl="1"/>
            <a:r>
              <a:rPr lang="en-US" dirty="0" smtClean="0"/>
              <a:t>Access many more resources without owning </a:t>
            </a:r>
          </a:p>
          <a:p>
            <a:pPr lvl="2"/>
            <a:r>
              <a:rPr lang="en-US" dirty="0" err="1" smtClean="0"/>
              <a:t>Petaflop</a:t>
            </a:r>
            <a:r>
              <a:rPr lang="en-US" dirty="0" smtClean="0"/>
              <a:t> computing years before </a:t>
            </a:r>
            <a:r>
              <a:rPr lang="en-US" dirty="0" err="1" smtClean="0"/>
              <a:t>Petaflop</a:t>
            </a:r>
            <a:r>
              <a:rPr lang="en-US" dirty="0" smtClean="0"/>
              <a:t> Computing era!?</a:t>
            </a:r>
          </a:p>
          <a:p>
            <a:r>
              <a:rPr lang="en-US" dirty="0" smtClean="0"/>
              <a:t>How Distributed?</a:t>
            </a:r>
          </a:p>
          <a:p>
            <a:pPr lvl="1"/>
            <a:r>
              <a:rPr lang="en-US" dirty="0" smtClean="0"/>
              <a:t>BOINC  -- basis for @HOME projects [Volunteer Computing]</a:t>
            </a:r>
          </a:p>
          <a:p>
            <a:pPr lvl="1"/>
            <a:r>
              <a:rPr lang="en-US" dirty="0" smtClean="0"/>
              <a:t>“Trickles” – job reporting to the Master (project server)</a:t>
            </a:r>
          </a:p>
          <a:p>
            <a:pPr lvl="1"/>
            <a:r>
              <a:rPr lang="en-US" dirty="0" smtClean="0"/>
              <a:t>Data too large to aggregate and analyze centrally</a:t>
            </a:r>
          </a:p>
          <a:p>
            <a:pPr lvl="2"/>
            <a:r>
              <a:rPr lang="en-US" dirty="0" smtClean="0"/>
              <a:t>Hence must operate on data in-situ</a:t>
            </a:r>
          </a:p>
          <a:p>
            <a:r>
              <a:rPr lang="en-US" dirty="0" smtClean="0"/>
              <a:t>Limitations and Success?</a:t>
            </a:r>
          </a:p>
          <a:p>
            <a:pPr lvl="1"/>
            <a:r>
              <a:rPr lang="en-US" dirty="0" smtClean="0"/>
              <a:t>Coordinating work across all the resources</a:t>
            </a:r>
          </a:p>
          <a:p>
            <a:pPr lvl="1"/>
            <a:r>
              <a:rPr lang="en-US" dirty="0" smtClean="0"/>
              <a:t>Managing changing number of resources and failures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SCOOP..</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a:srcRect/>
          <a:stretch>
            <a:fillRect/>
          </a:stretch>
        </p:blipFill>
        <p:spPr bwMode="auto">
          <a:xfrm>
            <a:off x="900113" y="720725"/>
            <a:ext cx="7772400" cy="5916613"/>
          </a:xfrm>
          <a:prstGeom prst="rect">
            <a:avLst/>
          </a:prstGeom>
          <a:noFill/>
          <a:ln w="9525">
            <a:noFill/>
            <a:round/>
            <a:headEnd/>
            <a:tailEnd/>
          </a:ln>
          <a:effec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srcRect/>
          <a:stretch>
            <a:fillRect/>
          </a:stretch>
        </p:blipFill>
        <p:spPr bwMode="auto">
          <a:xfrm>
            <a:off x="457200" y="785813"/>
            <a:ext cx="8229600" cy="5614987"/>
          </a:xfrm>
          <a:prstGeom prst="rect">
            <a:avLst/>
          </a:prstGeom>
          <a:noFill/>
          <a:ln w="9525">
            <a:noFill/>
            <a:round/>
            <a:headEnd/>
            <a:tailEnd/>
          </a:ln>
          <a:effectLst/>
        </p:spPr>
      </p:pic>
      <p:sp>
        <p:nvSpPr>
          <p:cNvPr id="4" name="Title 3"/>
          <p:cNvSpPr>
            <a:spLocks noGrp="1"/>
          </p:cNvSpPr>
          <p:nvPr>
            <p:ph type="title"/>
          </p:nvPr>
        </p:nvSpPr>
        <p:spPr>
          <a:xfrm>
            <a:off x="1114424" y="328613"/>
            <a:ext cx="8029576" cy="914400"/>
          </a:xfrm>
        </p:spPr>
        <p:txBody>
          <a:bodyPr>
            <a:normAutofit/>
          </a:bodyPr>
          <a:lstStyle/>
          <a:p>
            <a:r>
              <a:rPr lang="en-GB" sz="2400" dirty="0" smtClean="0">
                <a:ea typeface="ＭＳ Ｐゴシック" charset="-128"/>
                <a:cs typeface="ＭＳ Ｐゴシック" charset="-128"/>
              </a:rPr>
              <a:t>Need To Simulate Faster than Real Time!</a:t>
            </a:r>
            <a:endParaRPr lang="en-US" sz="24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3"/>
          <a:srcRect/>
          <a:stretch>
            <a:fillRect/>
          </a:stretch>
        </p:blipFill>
        <p:spPr bwMode="auto">
          <a:xfrm>
            <a:off x="4343400" y="1143000"/>
            <a:ext cx="4572000" cy="4572000"/>
          </a:xfrm>
          <a:prstGeom prst="rect">
            <a:avLst/>
          </a:prstGeom>
          <a:noFill/>
          <a:ln w="9525">
            <a:noFill/>
            <a:round/>
            <a:headEnd/>
            <a:tailEnd/>
          </a:ln>
          <a:effectLst/>
        </p:spPr>
      </p:pic>
      <p:pic>
        <p:nvPicPr>
          <p:cNvPr id="11266" name="Picture 2"/>
          <p:cNvPicPr>
            <a:picLocks noChangeAspect="1" noChangeArrowheads="1"/>
          </p:cNvPicPr>
          <p:nvPr/>
        </p:nvPicPr>
        <p:blipFill>
          <a:blip r:embed="rId4"/>
          <a:srcRect/>
          <a:stretch>
            <a:fillRect/>
          </a:stretch>
        </p:blipFill>
        <p:spPr bwMode="auto">
          <a:xfrm>
            <a:off x="0" y="930680"/>
            <a:ext cx="4572000" cy="5943600"/>
          </a:xfrm>
          <a:prstGeom prst="rect">
            <a:avLst/>
          </a:prstGeom>
          <a:noFill/>
          <a:ln w="9525">
            <a:noFill/>
            <a:round/>
            <a:headEnd/>
            <a:tailEnd/>
          </a:ln>
          <a:effectLst/>
        </p:spPr>
      </p:pic>
      <p:sp>
        <p:nvSpPr>
          <p:cNvPr id="7" name="Title 6"/>
          <p:cNvSpPr>
            <a:spLocks noGrp="1"/>
          </p:cNvSpPr>
          <p:nvPr>
            <p:ph type="title"/>
          </p:nvPr>
        </p:nvSpPr>
        <p:spPr>
          <a:xfrm>
            <a:off x="1114424" y="68354"/>
            <a:ext cx="8029576" cy="914400"/>
          </a:xfrm>
        </p:spPr>
        <p:txBody>
          <a:bodyPr>
            <a:normAutofit fontScale="90000"/>
          </a:bodyPr>
          <a:lstStyle/>
          <a:p>
            <a:r>
              <a:rPr lang="en-GB" dirty="0" err="1" smtClean="0">
                <a:solidFill>
                  <a:srgbClr val="FFFFFF"/>
                </a:solidFill>
                <a:ea typeface="ＭＳ Ｐゴシック" charset="-128"/>
                <a:cs typeface="ＭＳ Ｐゴシック" charset="-128"/>
              </a:rPr>
              <a:t>Heterogenous</a:t>
            </a:r>
            <a:r>
              <a:rPr lang="en-GB" dirty="0" smtClean="0">
                <a:solidFill>
                  <a:srgbClr val="FFFFFF"/>
                </a:solidFill>
                <a:ea typeface="ＭＳ Ｐゴシック" charset="-128"/>
                <a:cs typeface="ＭＳ Ｐゴシック" charset="-128"/>
              </a:rPr>
              <a:t>: Compute Models</a:t>
            </a:r>
            <a:br>
              <a:rPr lang="en-GB" dirty="0" smtClean="0">
                <a:solidFill>
                  <a:srgbClr val="FFFFFF"/>
                </a:solidFill>
                <a:ea typeface="ＭＳ Ｐゴシック" charset="-128"/>
                <a:cs typeface="ＭＳ Ｐゴシック" charset="-128"/>
              </a:rPr>
            </a:br>
            <a:endParaRPr lang="en-US" dirty="0">
              <a:solidFill>
                <a:srgbClr val="FFFFFF"/>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Heterogeneous Components</a:t>
            </a:r>
            <a:endParaRPr lang="en-US" dirty="0"/>
          </a:p>
        </p:txBody>
      </p:sp>
      <p:pic>
        <p:nvPicPr>
          <p:cNvPr id="3" name="Picture 1"/>
          <p:cNvPicPr>
            <a:picLocks noChangeAspect="1" noChangeArrowheads="1"/>
          </p:cNvPicPr>
          <p:nvPr/>
        </p:nvPicPr>
        <p:blipFill>
          <a:blip r:embed="rId2"/>
          <a:srcRect/>
          <a:stretch>
            <a:fillRect/>
          </a:stretch>
        </p:blipFill>
        <p:spPr bwMode="auto">
          <a:xfrm>
            <a:off x="0" y="1822450"/>
            <a:ext cx="8013219" cy="4412835"/>
          </a:xfrm>
          <a:prstGeom prst="rect">
            <a:avLst/>
          </a:prstGeom>
          <a:noFill/>
          <a:ln w="9525">
            <a:no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smtClean="0"/>
              <a:t>Naturally Distributed..</a:t>
            </a:r>
            <a:endParaRPr lang="en-US" dirty="0"/>
          </a:p>
        </p:txBody>
      </p:sp>
      <p:pic>
        <p:nvPicPr>
          <p:cNvPr id="7" name="Picture 3"/>
          <p:cNvPicPr>
            <a:picLocks noGrp="1" noChangeAspect="1" noChangeArrowheads="1"/>
          </p:cNvPicPr>
          <p:nvPr>
            <p:ph sz="half" idx="2"/>
          </p:nvPr>
        </p:nvPicPr>
        <p:blipFill>
          <a:blip r:embed="rId2"/>
          <a:srcRect t="-22107" b="-22107"/>
          <a:stretch>
            <a:fillRect/>
          </a:stretch>
        </p:blipFill>
        <p:spPr bwMode="auto">
          <a:xfrm>
            <a:off x="235130" y="1143000"/>
            <a:ext cx="4038600" cy="4525963"/>
          </a:xfrm>
          <a:prstGeom prst="rect">
            <a:avLst/>
          </a:prstGeom>
          <a:noFill/>
          <a:ln w="9525">
            <a:noFill/>
            <a:round/>
            <a:headEnd/>
            <a:tailEnd/>
          </a:ln>
          <a:effectLst/>
        </p:spPr>
      </p:pic>
      <p:pic>
        <p:nvPicPr>
          <p:cNvPr id="9" name="Picture 1"/>
          <p:cNvPicPr>
            <a:picLocks noChangeAspect="1" noChangeArrowheads="1"/>
          </p:cNvPicPr>
          <p:nvPr/>
        </p:nvPicPr>
        <p:blipFill>
          <a:blip r:embed="rId3"/>
          <a:srcRect/>
          <a:stretch>
            <a:fillRect/>
          </a:stretch>
        </p:blipFill>
        <p:spPr bwMode="auto">
          <a:xfrm>
            <a:off x="4495800" y="1417638"/>
            <a:ext cx="4572000" cy="4572000"/>
          </a:xfrm>
          <a:prstGeom prst="rect">
            <a:avLst/>
          </a:prstGeom>
          <a:noFill/>
          <a:ln w="9525">
            <a:noFill/>
            <a:round/>
            <a:headEnd/>
            <a:tailEnd/>
          </a:ln>
          <a:effec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Understanding SCOOP</a:t>
            </a:r>
            <a:endParaRPr lang="en-US" dirty="0"/>
          </a:p>
        </p:txBody>
      </p:sp>
      <p:sp>
        <p:nvSpPr>
          <p:cNvPr id="3" name="Content Placeholder 2"/>
          <p:cNvSpPr>
            <a:spLocks noGrp="1"/>
          </p:cNvSpPr>
          <p:nvPr>
            <p:ph idx="1"/>
          </p:nvPr>
        </p:nvSpPr>
        <p:spPr/>
        <p:txBody>
          <a:bodyPr>
            <a:normAutofit/>
          </a:bodyPr>
          <a:lstStyle/>
          <a:p>
            <a:r>
              <a:rPr lang="en-US" dirty="0" smtClean="0"/>
              <a:t>Why Distributed?</a:t>
            </a:r>
          </a:p>
          <a:p>
            <a:pPr lvl="1"/>
            <a:r>
              <a:rPr lang="en-US" dirty="0" smtClean="0"/>
              <a:t>Naturally Distributed: Geographically distributed producers and end-users</a:t>
            </a:r>
          </a:p>
          <a:p>
            <a:pPr lvl="1"/>
            <a:r>
              <a:rPr lang="en-US" dirty="0" smtClean="0"/>
              <a:t>High Peak Demand  and quick response time </a:t>
            </a:r>
          </a:p>
          <a:p>
            <a:pPr lvl="2"/>
            <a:r>
              <a:rPr lang="en-US" dirty="0" smtClean="0"/>
              <a:t>But with very low duty cycle --- Economic Argument !!</a:t>
            </a:r>
          </a:p>
          <a:p>
            <a:r>
              <a:rPr lang="en-US" dirty="0" smtClean="0"/>
              <a:t>How Distributed?</a:t>
            </a:r>
          </a:p>
          <a:p>
            <a:pPr lvl="1"/>
            <a:r>
              <a:rPr lang="en-US" dirty="0" smtClean="0"/>
              <a:t>Customized workflows</a:t>
            </a:r>
          </a:p>
          <a:p>
            <a:r>
              <a:rPr lang="en-US" dirty="0" smtClean="0"/>
              <a:t>Limitations and Success?</a:t>
            </a:r>
          </a:p>
          <a:p>
            <a:pPr lvl="1"/>
            <a:r>
              <a:rPr lang="en-US" dirty="0" smtClean="0"/>
              <a:t>Not Robust – Many components that need to come together</a:t>
            </a:r>
          </a:p>
          <a:p>
            <a:pPr lvl="1"/>
            <a:r>
              <a:rPr lang="en-US" dirty="0" smtClean="0"/>
              <a:t>Coordinating work across all the resources</a:t>
            </a:r>
          </a:p>
          <a:p>
            <a:pPr lvl="1"/>
            <a:r>
              <a:rPr lang="en-US" dirty="0" smtClean="0"/>
              <a:t>Co-scheduling / Advanced Scheduling / </a:t>
            </a:r>
            <a:r>
              <a:rPr lang="en-US" dirty="0" err="1" smtClean="0"/>
              <a:t>Prediciton</a:t>
            </a:r>
            <a:r>
              <a:rPr lang="en-US" dirty="0" smtClean="0"/>
              <a:t> a challenge</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p:cNvSpPr>
          <p:nvPr>
            <p:ph type="title"/>
          </p:nvPr>
        </p:nvSpPr>
        <p:spPr/>
        <p:txBody>
          <a:bodyPr>
            <a:noAutofit/>
          </a:bodyPr>
          <a:lstStyle/>
          <a:p>
            <a:r>
              <a:rPr lang="en-US" sz="2800" dirty="0" smtClean="0"/>
              <a:t/>
            </a:r>
            <a:br>
              <a:rPr lang="en-US" sz="2800" dirty="0" smtClean="0"/>
            </a:br>
            <a:r>
              <a:rPr lang="en-US" sz="2800" dirty="0" smtClean="0"/>
              <a:t/>
            </a:r>
            <a:br>
              <a:rPr lang="en-US" sz="2800" dirty="0" smtClean="0"/>
            </a:br>
            <a:r>
              <a:rPr lang="en-US" sz="2800" dirty="0" smtClean="0"/>
              <a:t>Distributed Applications </a:t>
            </a:r>
            <a:br>
              <a:rPr lang="en-US" sz="2800" dirty="0" smtClean="0"/>
            </a:br>
            <a:r>
              <a:rPr lang="en-US" sz="2000" dirty="0" smtClean="0">
                <a:solidFill>
                  <a:schemeClr val="bg1">
                    <a:lumMod val="75000"/>
                  </a:schemeClr>
                </a:solidFill>
              </a:rPr>
              <a:t>How do they differ from traditional HPC applications?</a:t>
            </a:r>
            <a:br>
              <a:rPr lang="en-US" sz="2000" dirty="0" smtClean="0">
                <a:solidFill>
                  <a:schemeClr val="bg1">
                    <a:lumMod val="75000"/>
                  </a:schemeClr>
                </a:solidFill>
              </a:rPr>
            </a:br>
            <a:r>
              <a:rPr lang="en-US" sz="2800" dirty="0" smtClean="0"/>
              <a:t/>
            </a:r>
            <a:br>
              <a:rPr lang="en-US" sz="2800" dirty="0" smtClean="0"/>
            </a:br>
            <a:endParaRPr lang="en-US" sz="2800" dirty="0" smtClean="0"/>
          </a:p>
        </p:txBody>
      </p:sp>
      <p:sp>
        <p:nvSpPr>
          <p:cNvPr id="32771" name="Content Placeholder 4"/>
          <p:cNvSpPr>
            <a:spLocks noGrp="1"/>
          </p:cNvSpPr>
          <p:nvPr>
            <p:ph idx="1"/>
          </p:nvPr>
        </p:nvSpPr>
        <p:spPr>
          <a:xfrm>
            <a:off x="757947" y="1419358"/>
            <a:ext cx="7966954" cy="5125250"/>
          </a:xfrm>
        </p:spPr>
        <p:txBody>
          <a:bodyPr>
            <a:normAutofit lnSpcReduction="10000"/>
          </a:bodyPr>
          <a:lstStyle/>
          <a:p>
            <a:r>
              <a:rPr lang="en-US" dirty="0" smtClean="0"/>
              <a:t>Performance Models:</a:t>
            </a:r>
          </a:p>
          <a:p>
            <a:pPr lvl="1"/>
            <a:r>
              <a:rPr lang="en-US" dirty="0" smtClean="0"/>
              <a:t>Not just “peak utilization”; e.g., HPC &amp; HTC (# of jobs)</a:t>
            </a:r>
          </a:p>
          <a:p>
            <a:r>
              <a:rPr lang="en-US" dirty="0" smtClean="0"/>
              <a:t>Skillful Decomposition </a:t>
            </a:r>
            <a:r>
              <a:rPr lang="en-US" dirty="0" err="1" smtClean="0"/>
              <a:t>vs</a:t>
            </a:r>
            <a:r>
              <a:rPr lang="en-US" dirty="0" smtClean="0"/>
              <a:t> Aggregation</a:t>
            </a:r>
          </a:p>
          <a:p>
            <a:pPr lvl="1"/>
            <a:r>
              <a:rPr lang="en-US" dirty="0" smtClean="0"/>
              <a:t>Primacy of Coordination across distributed resources</a:t>
            </a:r>
          </a:p>
          <a:p>
            <a:r>
              <a:rPr lang="en-US" dirty="0" smtClean="0"/>
              <a:t>Usage Modes:</a:t>
            </a:r>
          </a:p>
          <a:p>
            <a:pPr lvl="1"/>
            <a:r>
              <a:rPr lang="en-US" dirty="0" smtClean="0"/>
              <a:t>The same application has multiple usage modes</a:t>
            </a:r>
          </a:p>
          <a:p>
            <a:pPr lvl="1"/>
            <a:r>
              <a:rPr lang="en-US" dirty="0" smtClean="0"/>
              <a:t>How applications are developed, deployed and executed is often determined by the infrastructure</a:t>
            </a:r>
          </a:p>
          <a:p>
            <a:r>
              <a:rPr lang="en-US" dirty="0" smtClean="0"/>
              <a:t>Execution Environment </a:t>
            </a:r>
          </a:p>
          <a:p>
            <a:pPr lvl="1"/>
            <a:r>
              <a:rPr lang="en-US" dirty="0" smtClean="0"/>
              <a:t>Typically not as well controlled or defined</a:t>
            </a:r>
          </a:p>
          <a:p>
            <a:pPr lvl="1"/>
            <a:r>
              <a:rPr lang="en-US" dirty="0" smtClean="0"/>
              <a:t>Varying resource conditions, application requirements</a:t>
            </a:r>
          </a:p>
          <a:p>
            <a:r>
              <a:rPr lang="en-US" dirty="0" smtClean="0"/>
              <a:t>HW Assignment:  Think about applications we’ve studied and see if the above is true? </a:t>
            </a:r>
          </a:p>
          <a:p>
            <a:endParaRPr lang="en-US" dirty="0" smtClean="0"/>
          </a:p>
          <a:p>
            <a:endParaRPr lang="en-US" dirty="0" smtClean="0"/>
          </a:p>
          <a:p>
            <a:endParaRPr lang="en-US"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Module E</a:t>
            </a:r>
            <a:br>
              <a:rPr lang="en-US" dirty="0" smtClean="0"/>
            </a:br>
            <a:r>
              <a:rPr lang="en-US" dirty="0" smtClean="0"/>
              <a:t>Distributed Scientific Computing</a:t>
            </a:r>
            <a:endParaRPr lang="en-US" dirty="0"/>
          </a:p>
        </p:txBody>
      </p:sp>
      <p:sp>
        <p:nvSpPr>
          <p:cNvPr id="3" name="Content Placeholder 2"/>
          <p:cNvSpPr>
            <a:spLocks noGrp="1"/>
          </p:cNvSpPr>
          <p:nvPr>
            <p:ph idx="1"/>
          </p:nvPr>
        </p:nvSpPr>
        <p:spPr>
          <a:xfrm>
            <a:off x="457200" y="1600200"/>
            <a:ext cx="8419432" cy="4525963"/>
          </a:xfrm>
        </p:spPr>
        <p:txBody>
          <a:bodyPr>
            <a:normAutofit lnSpcReduction="10000"/>
          </a:bodyPr>
          <a:lstStyle/>
          <a:p>
            <a:r>
              <a:rPr lang="en-US" dirty="0" smtClean="0"/>
              <a:t>E3: Introduction to Cloud Computing</a:t>
            </a:r>
          </a:p>
          <a:p>
            <a:pPr lvl="1"/>
            <a:r>
              <a:rPr lang="en-US" dirty="0" smtClean="0"/>
              <a:t>Introduction to Commercial / Enterprise DC aka Cloud Computing (EC2, Azure, Google) [30mins]</a:t>
            </a:r>
          </a:p>
          <a:p>
            <a:pPr lvl="1"/>
            <a:r>
              <a:rPr lang="en-US" dirty="0" smtClean="0"/>
              <a:t>Using </a:t>
            </a:r>
            <a:r>
              <a:rPr lang="en-US" dirty="0" err="1" smtClean="0"/>
              <a:t>FutureGrid</a:t>
            </a:r>
            <a:r>
              <a:rPr lang="en-US" dirty="0" smtClean="0"/>
              <a:t>  [30mins]</a:t>
            </a:r>
          </a:p>
          <a:p>
            <a:pPr lvl="1"/>
            <a:r>
              <a:rPr lang="en-US" dirty="0" smtClean="0"/>
              <a:t>Using the Master-Worker Pattern [15mins]</a:t>
            </a:r>
          </a:p>
          <a:p>
            <a:r>
              <a:rPr lang="en-US" dirty="0" smtClean="0"/>
              <a:t>E4: To Distribute or not to Distribute?</a:t>
            </a:r>
          </a:p>
          <a:p>
            <a:pPr lvl="1"/>
            <a:r>
              <a:rPr lang="en-US" dirty="0" smtClean="0"/>
              <a:t>Distributed Applications </a:t>
            </a:r>
            <a:r>
              <a:rPr lang="en-US" dirty="0" err="1" smtClean="0"/>
              <a:t>Redux</a:t>
            </a:r>
            <a:r>
              <a:rPr lang="en-US" dirty="0" smtClean="0"/>
              <a:t> [20mins]</a:t>
            </a:r>
          </a:p>
          <a:p>
            <a:pPr lvl="1"/>
            <a:r>
              <a:rPr lang="en-US" dirty="0" smtClean="0"/>
              <a:t>Principles of Distributed Computing [20mins]</a:t>
            </a:r>
          </a:p>
          <a:p>
            <a:pPr lvl="1"/>
            <a:r>
              <a:rPr lang="en-US" dirty="0" smtClean="0"/>
              <a:t>Project Discussion/Presentation [40mins]</a:t>
            </a:r>
          </a:p>
        </p:txBody>
      </p:sp>
      <p:sp>
        <p:nvSpPr>
          <p:cNvPr id="4" name="Footer Placeholder 3"/>
          <p:cNvSpPr>
            <a:spLocks noGrp="1"/>
          </p:cNvSpPr>
          <p:nvPr>
            <p:ph type="ftr" sz="quarter" idx="11"/>
          </p:nvPr>
        </p:nvSpPr>
        <p:spPr/>
        <p:txBody>
          <a:bodyPr/>
          <a:lstStyle/>
          <a:p>
            <a:r>
              <a:rPr lang="en-US" smtClean="0"/>
              <a:t>CSC 7700: Scientific Computing</a:t>
            </a:r>
            <a:endParaRPr lang="en-US"/>
          </a:p>
        </p:txBody>
      </p:sp>
      <p:sp>
        <p:nvSpPr>
          <p:cNvPr id="5" name="Slide Number Placeholder 4"/>
          <p:cNvSpPr>
            <a:spLocks noGrp="1"/>
          </p:cNvSpPr>
          <p:nvPr>
            <p:ph type="sldNum" sz="quarter" idx="12"/>
          </p:nvPr>
        </p:nvSpPr>
        <p:spPr/>
        <p:txBody>
          <a:bodyPr/>
          <a:lstStyle/>
          <a:p>
            <a:fld id="{DC876957-0BCA-CA4F-B18A-1C61852BAA2D}" type="slidenum">
              <a:rPr lang="en-US" smtClean="0"/>
              <a:pPr/>
              <a:t>4</a:t>
            </a:fld>
            <a:endParaRPr lang="en-US"/>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958"/>
            <a:ext cx="8229600" cy="1143000"/>
          </a:xfrm>
        </p:spPr>
        <p:txBody>
          <a:bodyPr>
            <a:normAutofit fontScale="90000"/>
          </a:bodyPr>
          <a:lstStyle/>
          <a:p>
            <a:r>
              <a:rPr lang="en-US" dirty="0" smtClean="0"/>
              <a:t>Overview of Module E</a:t>
            </a:r>
            <a:br>
              <a:rPr lang="en-US" dirty="0" smtClean="0"/>
            </a:br>
            <a:r>
              <a:rPr lang="en-US" dirty="0" smtClean="0"/>
              <a:t>Distributed Scientific Computing</a:t>
            </a:r>
            <a:endParaRPr lang="en-US" dirty="0"/>
          </a:p>
        </p:txBody>
      </p:sp>
      <p:sp>
        <p:nvSpPr>
          <p:cNvPr id="3" name="Content Placeholder 2"/>
          <p:cNvSpPr>
            <a:spLocks noGrp="1"/>
          </p:cNvSpPr>
          <p:nvPr>
            <p:ph idx="1"/>
          </p:nvPr>
        </p:nvSpPr>
        <p:spPr>
          <a:xfrm>
            <a:off x="457200" y="1600200"/>
            <a:ext cx="8419432" cy="4525963"/>
          </a:xfrm>
        </p:spPr>
        <p:txBody>
          <a:bodyPr>
            <a:normAutofit fontScale="85000" lnSpcReduction="10000"/>
          </a:bodyPr>
          <a:lstStyle/>
          <a:p>
            <a:r>
              <a:rPr lang="en-US" dirty="0" smtClean="0">
                <a:solidFill>
                  <a:schemeClr val="bg1">
                    <a:lumMod val="75000"/>
                  </a:schemeClr>
                </a:solidFill>
              </a:rPr>
              <a:t>E1: Introduction to Distributed Scientific Computing</a:t>
            </a:r>
          </a:p>
          <a:p>
            <a:pPr lvl="1"/>
            <a:r>
              <a:rPr lang="en-US" dirty="0" smtClean="0">
                <a:solidFill>
                  <a:schemeClr val="bg1">
                    <a:lumMod val="75000"/>
                  </a:schemeClr>
                </a:solidFill>
              </a:rPr>
              <a:t>Examples of Distributed Applications : [30 minutes]</a:t>
            </a:r>
          </a:p>
          <a:p>
            <a:pPr lvl="2"/>
            <a:r>
              <a:rPr lang="en-US" dirty="0" smtClean="0">
                <a:solidFill>
                  <a:schemeClr val="bg1">
                    <a:lumMod val="75000"/>
                  </a:schemeClr>
                </a:solidFill>
              </a:rPr>
              <a:t>WLCG + Application Examples </a:t>
            </a:r>
          </a:p>
          <a:p>
            <a:pPr lvl="2"/>
            <a:r>
              <a:rPr lang="en-US" dirty="0" smtClean="0">
                <a:solidFill>
                  <a:schemeClr val="bg1">
                    <a:lumMod val="75000"/>
                  </a:schemeClr>
                </a:solidFill>
              </a:rPr>
              <a:t>Summarize and compare with HPC </a:t>
            </a:r>
          </a:p>
          <a:p>
            <a:pPr lvl="1"/>
            <a:r>
              <a:rPr lang="en-US" dirty="0" smtClean="0"/>
              <a:t>Examples of “Production” Grid Infrastructure [30 min]</a:t>
            </a:r>
          </a:p>
          <a:p>
            <a:pPr lvl="2"/>
            <a:r>
              <a:rPr lang="en-US" dirty="0" smtClean="0"/>
              <a:t>HPC </a:t>
            </a:r>
            <a:r>
              <a:rPr lang="en-US" dirty="0" err="1" smtClean="0"/>
              <a:t>vs</a:t>
            </a:r>
            <a:r>
              <a:rPr lang="en-US" dirty="0" smtClean="0"/>
              <a:t> HTC, Research </a:t>
            </a:r>
            <a:r>
              <a:rPr lang="en-US" dirty="0" err="1" smtClean="0"/>
              <a:t>vs</a:t>
            </a:r>
            <a:r>
              <a:rPr lang="en-US" dirty="0" smtClean="0"/>
              <a:t> Production, Commercial</a:t>
            </a:r>
          </a:p>
          <a:p>
            <a:pPr lvl="1"/>
            <a:r>
              <a:rPr lang="en-US" dirty="0" smtClean="0"/>
              <a:t>Distributed Computing is Hard.  Why? [15]</a:t>
            </a:r>
          </a:p>
          <a:p>
            <a:r>
              <a:rPr lang="en-US" dirty="0" smtClean="0"/>
              <a:t>E2: Introduction to the Practice of DSC [45 </a:t>
            </a:r>
            <a:r>
              <a:rPr lang="en-US" dirty="0" err="1" smtClean="0"/>
              <a:t>mins</a:t>
            </a:r>
            <a:r>
              <a:rPr lang="en-US" dirty="0" smtClean="0"/>
              <a:t>]</a:t>
            </a:r>
          </a:p>
          <a:p>
            <a:pPr lvl="1"/>
            <a:r>
              <a:rPr lang="en-US" dirty="0" smtClean="0"/>
              <a:t>Introduction to SAGA and installing it</a:t>
            </a:r>
          </a:p>
          <a:p>
            <a:pPr lvl="1"/>
            <a:r>
              <a:rPr lang="en-US" dirty="0" smtClean="0"/>
              <a:t>Writing your first distributed application</a:t>
            </a:r>
          </a:p>
          <a:p>
            <a:r>
              <a:rPr lang="en-US" dirty="0" smtClean="0"/>
              <a:t>Mod E Project [10mins]</a:t>
            </a:r>
          </a:p>
        </p:txBody>
      </p:sp>
      <p:sp>
        <p:nvSpPr>
          <p:cNvPr id="4" name="Footer Placeholder 3"/>
          <p:cNvSpPr>
            <a:spLocks noGrp="1"/>
          </p:cNvSpPr>
          <p:nvPr>
            <p:ph type="ftr" sz="quarter" idx="11"/>
          </p:nvPr>
        </p:nvSpPr>
        <p:spPr/>
        <p:txBody>
          <a:bodyPr/>
          <a:lstStyle/>
          <a:p>
            <a:r>
              <a:rPr lang="en-US" smtClean="0"/>
              <a:t>CSC 7700: Scientific Computing</a:t>
            </a:r>
            <a:endParaRPr lang="en-US"/>
          </a:p>
        </p:txBody>
      </p:sp>
      <p:sp>
        <p:nvSpPr>
          <p:cNvPr id="5" name="Slide Number Placeholder 4"/>
          <p:cNvSpPr>
            <a:spLocks noGrp="1"/>
          </p:cNvSpPr>
          <p:nvPr>
            <p:ph type="sldNum" sz="quarter" idx="12"/>
          </p:nvPr>
        </p:nvSpPr>
        <p:spPr/>
        <p:txBody>
          <a:bodyPr/>
          <a:lstStyle/>
          <a:p>
            <a:fld id="{DC876957-0BCA-CA4F-B18A-1C61852BAA2D}" type="slidenum">
              <a:rPr lang="en-US" smtClean="0"/>
              <a:pPr/>
              <a:t>40</a:t>
            </a:fld>
            <a:endParaRPr lang="en-US"/>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Production Distributed </a:t>
            </a:r>
            <a:r>
              <a:rPr lang="en-US" sz="3200" dirty="0" err="1" smtClean="0"/>
              <a:t>Infrastruc</a:t>
            </a:r>
            <a:endParaRPr lang="en-US" sz="3200" dirty="0"/>
          </a:p>
        </p:txBody>
      </p:sp>
      <p:sp>
        <p:nvSpPr>
          <p:cNvPr id="3" name="Content Placeholder 2"/>
          <p:cNvSpPr>
            <a:spLocks noGrp="1"/>
          </p:cNvSpPr>
          <p:nvPr>
            <p:ph idx="1"/>
          </p:nvPr>
        </p:nvSpPr>
        <p:spPr/>
        <p:txBody>
          <a:bodyPr/>
          <a:lstStyle/>
          <a:p>
            <a:r>
              <a:rPr lang="en-US" dirty="0" smtClean="0"/>
              <a:t>HPC Grids </a:t>
            </a:r>
          </a:p>
          <a:p>
            <a:pPr lvl="1"/>
            <a:r>
              <a:rPr lang="en-US" dirty="0" smtClean="0"/>
              <a:t>XSEDE/</a:t>
            </a:r>
            <a:r>
              <a:rPr lang="en-US" dirty="0" err="1" smtClean="0"/>
              <a:t>TeraGrid</a:t>
            </a:r>
            <a:r>
              <a:rPr lang="en-US" dirty="0" smtClean="0"/>
              <a:t> [DEISA]</a:t>
            </a:r>
          </a:p>
          <a:p>
            <a:r>
              <a:rPr lang="en-US" dirty="0" smtClean="0"/>
              <a:t>HTC Grids</a:t>
            </a:r>
          </a:p>
          <a:p>
            <a:pPr lvl="1"/>
            <a:r>
              <a:rPr lang="en-US" dirty="0" smtClean="0"/>
              <a:t>OSG, EGI</a:t>
            </a:r>
          </a:p>
          <a:p>
            <a:r>
              <a:rPr lang="en-US" dirty="0" smtClean="0"/>
              <a:t>Research Grid Infrastructure</a:t>
            </a:r>
          </a:p>
          <a:p>
            <a:pPr lvl="1"/>
            <a:r>
              <a:rPr lang="en-US" dirty="0" err="1" smtClean="0"/>
              <a:t>FutureGrid</a:t>
            </a:r>
            <a:r>
              <a:rPr lang="en-US" dirty="0" smtClean="0"/>
              <a:t>, [Grid5000, DAS]</a:t>
            </a:r>
          </a:p>
          <a:p>
            <a:r>
              <a:rPr lang="en-US" dirty="0" smtClean="0"/>
              <a:t>Commercial Infrastructure</a:t>
            </a:r>
          </a:p>
          <a:p>
            <a:pPr lvl="1"/>
            <a:r>
              <a:rPr lang="en-US" dirty="0" smtClean="0"/>
              <a:t>AWS (EC2, S3), Azure</a:t>
            </a:r>
          </a:p>
          <a:p>
            <a:pPr lvl="1"/>
            <a:endParaRPr lang="en-US" dirty="0" smtClean="0"/>
          </a:p>
          <a:p>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41</a:t>
            </a:fld>
            <a:endParaRPr lang="en-US"/>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Why are we examining DI?</a:t>
            </a:r>
            <a:endParaRPr lang="en-US" dirty="0"/>
          </a:p>
        </p:txBody>
      </p:sp>
      <p:sp>
        <p:nvSpPr>
          <p:cNvPr id="3" name="Content Placeholder 2"/>
          <p:cNvSpPr>
            <a:spLocks noGrp="1"/>
          </p:cNvSpPr>
          <p:nvPr>
            <p:ph idx="1"/>
          </p:nvPr>
        </p:nvSpPr>
        <p:spPr>
          <a:xfrm>
            <a:off x="343232" y="1143000"/>
            <a:ext cx="8526379" cy="5213350"/>
          </a:xfrm>
        </p:spPr>
        <p:txBody>
          <a:bodyPr>
            <a:normAutofit/>
          </a:bodyPr>
          <a:lstStyle/>
          <a:p>
            <a:r>
              <a:rPr lang="en-US" dirty="0" smtClean="0"/>
              <a:t>Sapir-Whorf Hypothesis:</a:t>
            </a:r>
          </a:p>
          <a:p>
            <a:pPr lvl="1"/>
            <a:r>
              <a:rPr lang="en-US" dirty="0" smtClean="0"/>
              <a:t>Language Influences the Habitual Thought </a:t>
            </a:r>
          </a:p>
          <a:p>
            <a:pPr lvl="1"/>
            <a:r>
              <a:rPr lang="en-US" dirty="0" smtClean="0"/>
              <a:t>Scientific Computing Analog:</a:t>
            </a:r>
          </a:p>
          <a:p>
            <a:pPr lvl="2"/>
            <a:r>
              <a:rPr lang="en-US" dirty="0" smtClean="0"/>
              <a:t>Infrastructure shapes the practice and formulation of research</a:t>
            </a:r>
          </a:p>
          <a:p>
            <a:pPr lvl="2"/>
            <a:r>
              <a:rPr lang="en-US" dirty="0" smtClean="0"/>
              <a:t>Think historically how CI has shaped research</a:t>
            </a:r>
          </a:p>
          <a:p>
            <a:r>
              <a:rPr lang="en-US" dirty="0" smtClean="0"/>
              <a:t>“I have a research Q. Which CI should I use?”</a:t>
            </a:r>
          </a:p>
          <a:p>
            <a:pPr lvl="1"/>
            <a:r>
              <a:rPr lang="en-US" dirty="0" smtClean="0"/>
              <a:t>Go to TG? Go to OSG? Or should I pay for resource?</a:t>
            </a:r>
          </a:p>
          <a:p>
            <a:pPr lvl="1"/>
            <a:r>
              <a:rPr lang="en-US" dirty="0" smtClean="0"/>
              <a:t>Might the policies of these DI influence your decision?</a:t>
            </a:r>
          </a:p>
          <a:p>
            <a:r>
              <a:rPr lang="en-US" dirty="0" smtClean="0"/>
              <a:t>This lecture (part) aims to provide a quick overview and understanding of the infrastructures available </a:t>
            </a:r>
          </a:p>
          <a:p>
            <a:pPr lvl="1"/>
            <a:r>
              <a:rPr lang="en-US" dirty="0" smtClean="0"/>
              <a:t>For each, (</a:t>
            </a:r>
            <a:r>
              <a:rPr lang="en-US" dirty="0" err="1" smtClean="0"/>
              <a:t>i</a:t>
            </a:r>
            <a:r>
              <a:rPr lang="en-US" dirty="0" smtClean="0"/>
              <a:t>) Description, (ii) Management, (iii) Typical Usage Modes and applications supported, (iv) Policies </a:t>
            </a:r>
          </a:p>
          <a:p>
            <a:pPr lvl="1"/>
            <a:endParaRPr lang="en-US"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42</a:t>
            </a:fld>
            <a:endParaRPr lang="en-US"/>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US" sz="5400" dirty="0" err="1" smtClean="0">
                <a:solidFill>
                  <a:schemeClr val="accent1">
                    <a:lumMod val="75000"/>
                  </a:schemeClr>
                </a:solidFill>
              </a:rPr>
              <a:t>TeraGrid</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US National </a:t>
            </a:r>
            <a:r>
              <a:rPr lang="en-US" dirty="0" err="1" smtClean="0">
                <a:solidFill>
                  <a:schemeClr val="accent1">
                    <a:lumMod val="75000"/>
                  </a:schemeClr>
                </a:solidFill>
              </a:rPr>
              <a:t>Cyberinfrasctructure</a:t>
            </a:r>
            <a:r>
              <a:rPr lang="en-US" dirty="0" smtClean="0">
                <a:solidFill>
                  <a:schemeClr val="accent1">
                    <a:lumMod val="75000"/>
                  </a:schemeClr>
                </a:solidFill>
              </a:rPr>
              <a:t> for Scientific Research</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reeform 2"/>
          <p:cNvSpPr>
            <a:spLocks/>
          </p:cNvSpPr>
          <p:nvPr/>
        </p:nvSpPr>
        <p:spPr bwMode="auto">
          <a:xfrm>
            <a:off x="4267200" y="2667000"/>
            <a:ext cx="1752600" cy="2514600"/>
          </a:xfrm>
          <a:custGeom>
            <a:avLst/>
            <a:gdLst>
              <a:gd name="T0" fmla="*/ 1104 w 1104"/>
              <a:gd name="T1" fmla="*/ 0 h 1584"/>
              <a:gd name="T2" fmla="*/ 480 w 1104"/>
              <a:gd name="T3" fmla="*/ 336 h 1584"/>
              <a:gd name="T4" fmla="*/ 0 w 1104"/>
              <a:gd name="T5" fmla="*/ 1584 h 1584"/>
              <a:gd name="T6" fmla="*/ 0 60000 65536"/>
              <a:gd name="T7" fmla="*/ 0 60000 65536"/>
              <a:gd name="T8" fmla="*/ 0 60000 65536"/>
              <a:gd name="T9" fmla="*/ 0 w 1104"/>
              <a:gd name="T10" fmla="*/ 0 h 1584"/>
              <a:gd name="T11" fmla="*/ 1104 w 1104"/>
              <a:gd name="T12" fmla="*/ 1584 h 1584"/>
            </a:gdLst>
            <a:ahLst/>
            <a:cxnLst>
              <a:cxn ang="T6">
                <a:pos x="T0" y="T1"/>
              </a:cxn>
              <a:cxn ang="T7">
                <a:pos x="T2" y="T3"/>
              </a:cxn>
              <a:cxn ang="T8">
                <a:pos x="T4" y="T5"/>
              </a:cxn>
            </a:cxnLst>
            <a:rect l="T9" t="T10" r="T11" b="T12"/>
            <a:pathLst>
              <a:path w="1104" h="1584">
                <a:moveTo>
                  <a:pt x="1104" y="0"/>
                </a:moveTo>
                <a:cubicBezTo>
                  <a:pt x="884" y="36"/>
                  <a:pt x="664" y="72"/>
                  <a:pt x="480" y="336"/>
                </a:cubicBezTo>
                <a:cubicBezTo>
                  <a:pt x="296" y="600"/>
                  <a:pt x="148" y="1092"/>
                  <a:pt x="0" y="1584"/>
                </a:cubicBezTo>
              </a:path>
            </a:pathLst>
          </a:custGeom>
          <a:noFill/>
          <a:ln w="28575">
            <a:solidFill>
              <a:srgbClr val="067E12"/>
            </a:solidFill>
            <a:round/>
            <a:headEnd/>
            <a:tailEnd/>
          </a:ln>
        </p:spPr>
        <p:txBody>
          <a:bodyPr wrap="none" anchor="ctr"/>
          <a:lstStyle/>
          <a:p>
            <a:endParaRPr lang="en-US"/>
          </a:p>
        </p:txBody>
      </p:sp>
      <p:sp>
        <p:nvSpPr>
          <p:cNvPr id="6147" name="Freeform 3"/>
          <p:cNvSpPr>
            <a:spLocks/>
          </p:cNvSpPr>
          <p:nvPr/>
        </p:nvSpPr>
        <p:spPr bwMode="auto">
          <a:xfrm>
            <a:off x="6019800" y="2667000"/>
            <a:ext cx="355600" cy="685800"/>
          </a:xfrm>
          <a:custGeom>
            <a:avLst/>
            <a:gdLst>
              <a:gd name="T0" fmla="*/ 0 w 224"/>
              <a:gd name="T1" fmla="*/ 0 h 432"/>
              <a:gd name="T2" fmla="*/ 192 w 224"/>
              <a:gd name="T3" fmla="*/ 144 h 432"/>
              <a:gd name="T4" fmla="*/ 192 w 224"/>
              <a:gd name="T5" fmla="*/ 336 h 432"/>
              <a:gd name="T6" fmla="*/ 96 w 224"/>
              <a:gd name="T7" fmla="*/ 432 h 432"/>
              <a:gd name="T8" fmla="*/ 0 60000 65536"/>
              <a:gd name="T9" fmla="*/ 0 60000 65536"/>
              <a:gd name="T10" fmla="*/ 0 60000 65536"/>
              <a:gd name="T11" fmla="*/ 0 60000 65536"/>
              <a:gd name="T12" fmla="*/ 0 w 224"/>
              <a:gd name="T13" fmla="*/ 0 h 432"/>
              <a:gd name="T14" fmla="*/ 224 w 224"/>
              <a:gd name="T15" fmla="*/ 432 h 432"/>
            </a:gdLst>
            <a:ahLst/>
            <a:cxnLst>
              <a:cxn ang="T8">
                <a:pos x="T0" y="T1"/>
              </a:cxn>
              <a:cxn ang="T9">
                <a:pos x="T2" y="T3"/>
              </a:cxn>
              <a:cxn ang="T10">
                <a:pos x="T4" y="T5"/>
              </a:cxn>
              <a:cxn ang="T11">
                <a:pos x="T6" y="T7"/>
              </a:cxn>
            </a:cxnLst>
            <a:rect l="T12" t="T13" r="T14" b="T15"/>
            <a:pathLst>
              <a:path w="224" h="432">
                <a:moveTo>
                  <a:pt x="0" y="0"/>
                </a:moveTo>
                <a:cubicBezTo>
                  <a:pt x="80" y="44"/>
                  <a:pt x="160" y="88"/>
                  <a:pt x="192" y="144"/>
                </a:cubicBezTo>
                <a:cubicBezTo>
                  <a:pt x="224" y="200"/>
                  <a:pt x="208" y="288"/>
                  <a:pt x="192" y="336"/>
                </a:cubicBezTo>
                <a:cubicBezTo>
                  <a:pt x="176" y="384"/>
                  <a:pt x="136" y="408"/>
                  <a:pt x="96" y="432"/>
                </a:cubicBezTo>
              </a:path>
            </a:pathLst>
          </a:custGeom>
          <a:noFill/>
          <a:ln w="28575">
            <a:solidFill>
              <a:srgbClr val="067E12"/>
            </a:solidFill>
            <a:round/>
            <a:headEnd/>
            <a:tailEnd/>
          </a:ln>
        </p:spPr>
        <p:txBody>
          <a:bodyPr wrap="none" anchor="ctr"/>
          <a:lstStyle/>
          <a:p>
            <a:endParaRPr lang="en-US"/>
          </a:p>
        </p:txBody>
      </p:sp>
      <p:sp>
        <p:nvSpPr>
          <p:cNvPr id="6148" name="Freeform 4"/>
          <p:cNvSpPr>
            <a:spLocks/>
          </p:cNvSpPr>
          <p:nvPr/>
        </p:nvSpPr>
        <p:spPr bwMode="auto">
          <a:xfrm>
            <a:off x="6019800" y="2667000"/>
            <a:ext cx="914400" cy="1219200"/>
          </a:xfrm>
          <a:custGeom>
            <a:avLst/>
            <a:gdLst>
              <a:gd name="T0" fmla="*/ 0 w 576"/>
              <a:gd name="T1" fmla="*/ 0 h 768"/>
              <a:gd name="T2" fmla="*/ 432 w 576"/>
              <a:gd name="T3" fmla="*/ 144 h 768"/>
              <a:gd name="T4" fmla="*/ 576 w 576"/>
              <a:gd name="T5" fmla="*/ 384 h 768"/>
              <a:gd name="T6" fmla="*/ 432 w 576"/>
              <a:gd name="T7" fmla="*/ 768 h 768"/>
              <a:gd name="T8" fmla="*/ 0 60000 65536"/>
              <a:gd name="T9" fmla="*/ 0 60000 65536"/>
              <a:gd name="T10" fmla="*/ 0 60000 65536"/>
              <a:gd name="T11" fmla="*/ 0 60000 65536"/>
              <a:gd name="T12" fmla="*/ 0 w 576"/>
              <a:gd name="T13" fmla="*/ 0 h 768"/>
              <a:gd name="T14" fmla="*/ 576 w 576"/>
              <a:gd name="T15" fmla="*/ 768 h 768"/>
            </a:gdLst>
            <a:ahLst/>
            <a:cxnLst>
              <a:cxn ang="T8">
                <a:pos x="T0" y="T1"/>
              </a:cxn>
              <a:cxn ang="T9">
                <a:pos x="T2" y="T3"/>
              </a:cxn>
              <a:cxn ang="T10">
                <a:pos x="T4" y="T5"/>
              </a:cxn>
              <a:cxn ang="T11">
                <a:pos x="T6" y="T7"/>
              </a:cxn>
            </a:cxnLst>
            <a:rect l="T12" t="T13" r="T14" b="T15"/>
            <a:pathLst>
              <a:path w="576" h="768">
                <a:moveTo>
                  <a:pt x="0" y="0"/>
                </a:moveTo>
                <a:cubicBezTo>
                  <a:pt x="168" y="40"/>
                  <a:pt x="336" y="80"/>
                  <a:pt x="432" y="144"/>
                </a:cubicBezTo>
                <a:cubicBezTo>
                  <a:pt x="528" y="208"/>
                  <a:pt x="576" y="280"/>
                  <a:pt x="576" y="384"/>
                </a:cubicBezTo>
                <a:cubicBezTo>
                  <a:pt x="576" y="488"/>
                  <a:pt x="504" y="628"/>
                  <a:pt x="432" y="768"/>
                </a:cubicBezTo>
              </a:path>
            </a:pathLst>
          </a:custGeom>
          <a:noFill/>
          <a:ln w="28575">
            <a:solidFill>
              <a:srgbClr val="067E12"/>
            </a:solidFill>
            <a:round/>
            <a:headEnd/>
            <a:tailEnd/>
          </a:ln>
        </p:spPr>
        <p:txBody>
          <a:bodyPr wrap="none" anchor="ctr"/>
          <a:lstStyle/>
          <a:p>
            <a:endParaRPr lang="en-US"/>
          </a:p>
        </p:txBody>
      </p:sp>
      <p:sp>
        <p:nvSpPr>
          <p:cNvPr id="6149" name="AutoShape 5"/>
          <p:cNvSpPr>
            <a:spLocks/>
          </p:cNvSpPr>
          <p:nvPr/>
        </p:nvSpPr>
        <p:spPr bwMode="auto">
          <a:xfrm>
            <a:off x="476250" y="869950"/>
            <a:ext cx="7956550" cy="5238750"/>
          </a:xfrm>
          <a:custGeom>
            <a:avLst/>
            <a:gdLst>
              <a:gd name="T0" fmla="*/ 0 w 21600"/>
              <a:gd name="T1" fmla="*/ 0 h 21600"/>
              <a:gd name="T2" fmla="*/ 21600 w 21600"/>
              <a:gd name="T3" fmla="*/ 21600 h 21600"/>
            </a:gdLst>
            <a:ahLst/>
            <a:cxnLst/>
            <a:rect l="T0" t="T1" r="T2" b="T3"/>
            <a:pathLst>
              <a:path w="21600" h="21600">
                <a:moveTo>
                  <a:pt x="2069" y="157"/>
                </a:moveTo>
                <a:lnTo>
                  <a:pt x="2000" y="890"/>
                </a:lnTo>
                <a:lnTo>
                  <a:pt x="1483" y="419"/>
                </a:lnTo>
                <a:lnTo>
                  <a:pt x="483" y="4425"/>
                </a:lnTo>
                <a:lnTo>
                  <a:pt x="0" y="6598"/>
                </a:lnTo>
                <a:lnTo>
                  <a:pt x="293" y="9399"/>
                </a:lnTo>
                <a:lnTo>
                  <a:pt x="379" y="11991"/>
                </a:lnTo>
                <a:lnTo>
                  <a:pt x="1017" y="13405"/>
                </a:lnTo>
                <a:lnTo>
                  <a:pt x="2207" y="14138"/>
                </a:lnTo>
                <a:cubicBezTo>
                  <a:pt x="2207" y="14138"/>
                  <a:pt x="3586" y="15892"/>
                  <a:pt x="3655" y="15866"/>
                </a:cubicBezTo>
                <a:cubicBezTo>
                  <a:pt x="3724" y="15840"/>
                  <a:pt x="5913" y="16311"/>
                  <a:pt x="5913" y="16311"/>
                </a:cubicBezTo>
                <a:lnTo>
                  <a:pt x="7361" y="18720"/>
                </a:lnTo>
                <a:lnTo>
                  <a:pt x="7775" y="18065"/>
                </a:lnTo>
                <a:lnTo>
                  <a:pt x="8343" y="18275"/>
                </a:lnTo>
                <a:lnTo>
                  <a:pt x="9464" y="21207"/>
                </a:lnTo>
                <a:lnTo>
                  <a:pt x="10395" y="21600"/>
                </a:lnTo>
                <a:lnTo>
                  <a:pt x="10395" y="20029"/>
                </a:lnTo>
                <a:lnTo>
                  <a:pt x="12188" y="18327"/>
                </a:lnTo>
                <a:lnTo>
                  <a:pt x="14549" y="18615"/>
                </a:lnTo>
                <a:lnTo>
                  <a:pt x="14377" y="18013"/>
                </a:lnTo>
                <a:lnTo>
                  <a:pt x="15911" y="17437"/>
                </a:lnTo>
                <a:lnTo>
                  <a:pt x="16359" y="17856"/>
                </a:lnTo>
                <a:lnTo>
                  <a:pt x="16911" y="17516"/>
                </a:lnTo>
                <a:lnTo>
                  <a:pt x="17566" y="18615"/>
                </a:lnTo>
                <a:lnTo>
                  <a:pt x="18118" y="20631"/>
                </a:lnTo>
                <a:lnTo>
                  <a:pt x="18600" y="21103"/>
                </a:lnTo>
                <a:lnTo>
                  <a:pt x="18928" y="19663"/>
                </a:lnTo>
                <a:lnTo>
                  <a:pt x="18135" y="16730"/>
                </a:lnTo>
                <a:lnTo>
                  <a:pt x="18428" y="14976"/>
                </a:lnTo>
                <a:lnTo>
                  <a:pt x="20324" y="11834"/>
                </a:lnTo>
                <a:lnTo>
                  <a:pt x="19807" y="10551"/>
                </a:lnTo>
                <a:lnTo>
                  <a:pt x="20186" y="7305"/>
                </a:lnTo>
                <a:lnTo>
                  <a:pt x="21307" y="6205"/>
                </a:lnTo>
                <a:lnTo>
                  <a:pt x="20859" y="4791"/>
                </a:lnTo>
                <a:lnTo>
                  <a:pt x="21600" y="3116"/>
                </a:lnTo>
                <a:lnTo>
                  <a:pt x="20910" y="1309"/>
                </a:lnTo>
                <a:lnTo>
                  <a:pt x="20393" y="1440"/>
                </a:lnTo>
                <a:lnTo>
                  <a:pt x="20204" y="3220"/>
                </a:lnTo>
                <a:cubicBezTo>
                  <a:pt x="20204" y="3220"/>
                  <a:pt x="17686" y="7191"/>
                  <a:pt x="16911" y="7252"/>
                </a:cubicBezTo>
                <a:cubicBezTo>
                  <a:pt x="16136" y="7314"/>
                  <a:pt x="15911" y="3561"/>
                  <a:pt x="15911" y="3561"/>
                </a:cubicBezTo>
                <a:lnTo>
                  <a:pt x="14015" y="1964"/>
                </a:lnTo>
                <a:lnTo>
                  <a:pt x="11377" y="1309"/>
                </a:lnTo>
                <a:lnTo>
                  <a:pt x="7981" y="1309"/>
                </a:lnTo>
                <a:lnTo>
                  <a:pt x="2120" y="0"/>
                </a:lnTo>
                <a:lnTo>
                  <a:pt x="2069" y="157"/>
                </a:lnTo>
                <a:close/>
                <a:moveTo>
                  <a:pt x="2069" y="157"/>
                </a:moveTo>
              </a:path>
            </a:pathLst>
          </a:custGeom>
          <a:noFill/>
          <a:ln w="25400">
            <a:solidFill>
              <a:schemeClr val="tx1"/>
            </a:solidFill>
            <a:miter lim="800000"/>
            <a:headEnd/>
            <a:tailEnd/>
          </a:ln>
        </p:spPr>
        <p:txBody>
          <a:bodyPr/>
          <a:lstStyle/>
          <a:p>
            <a:endParaRPr lang="en-US"/>
          </a:p>
        </p:txBody>
      </p:sp>
      <p:sp>
        <p:nvSpPr>
          <p:cNvPr id="6150" name="AutoShape 6"/>
          <p:cNvSpPr>
            <a:spLocks/>
          </p:cNvSpPr>
          <p:nvPr/>
        </p:nvSpPr>
        <p:spPr bwMode="auto">
          <a:xfrm>
            <a:off x="1155700" y="2667000"/>
            <a:ext cx="4787900" cy="1244600"/>
          </a:xfrm>
          <a:custGeom>
            <a:avLst/>
            <a:gdLst>
              <a:gd name="T0" fmla="*/ 0 w 21600"/>
              <a:gd name="T1" fmla="*/ 0 h 21600"/>
              <a:gd name="T2" fmla="*/ 21600 w 21600"/>
              <a:gd name="T3" fmla="*/ 21600 h 21600"/>
            </a:gdLst>
            <a:ahLst/>
            <a:cxnLst/>
            <a:rect l="T0" t="T1" r="T2" b="T3"/>
            <a:pathLst>
              <a:path w="21600" h="21600">
                <a:moveTo>
                  <a:pt x="0" y="21600"/>
                </a:moveTo>
                <a:lnTo>
                  <a:pt x="9606" y="11141"/>
                </a:lnTo>
                <a:lnTo>
                  <a:pt x="21600" y="0"/>
                </a:lnTo>
              </a:path>
            </a:pathLst>
          </a:custGeom>
          <a:noFill/>
          <a:ln w="38100">
            <a:solidFill>
              <a:srgbClr val="067E12"/>
            </a:solidFill>
            <a:miter lim="800000"/>
            <a:headEnd/>
            <a:tailEnd/>
          </a:ln>
        </p:spPr>
        <p:txBody>
          <a:bodyPr/>
          <a:lstStyle/>
          <a:p>
            <a:endParaRPr lang="en-US"/>
          </a:p>
        </p:txBody>
      </p:sp>
      <p:sp>
        <p:nvSpPr>
          <p:cNvPr id="6151" name="Line 7"/>
          <p:cNvSpPr>
            <a:spLocks noChangeShapeType="1"/>
          </p:cNvSpPr>
          <p:nvPr/>
        </p:nvSpPr>
        <p:spPr bwMode="auto">
          <a:xfrm flipV="1">
            <a:off x="5638800" y="2590800"/>
            <a:ext cx="381000" cy="330200"/>
          </a:xfrm>
          <a:prstGeom prst="line">
            <a:avLst/>
          </a:prstGeom>
          <a:noFill/>
          <a:ln w="28575">
            <a:solidFill>
              <a:srgbClr val="067E12"/>
            </a:solidFill>
            <a:round/>
            <a:headEnd/>
            <a:tailEnd/>
          </a:ln>
        </p:spPr>
        <p:txBody>
          <a:bodyPr/>
          <a:lstStyle/>
          <a:p>
            <a:endParaRPr lang="en-US"/>
          </a:p>
        </p:txBody>
      </p:sp>
      <p:sp>
        <p:nvSpPr>
          <p:cNvPr id="6152" name="Line 8"/>
          <p:cNvSpPr>
            <a:spLocks noChangeShapeType="1"/>
          </p:cNvSpPr>
          <p:nvPr/>
        </p:nvSpPr>
        <p:spPr bwMode="auto">
          <a:xfrm>
            <a:off x="6019800" y="2667000"/>
            <a:ext cx="1165225" cy="223838"/>
          </a:xfrm>
          <a:prstGeom prst="line">
            <a:avLst/>
          </a:prstGeom>
          <a:noFill/>
          <a:ln w="28575">
            <a:solidFill>
              <a:srgbClr val="067E12"/>
            </a:solidFill>
            <a:round/>
            <a:headEnd/>
            <a:tailEnd/>
          </a:ln>
        </p:spPr>
        <p:txBody>
          <a:bodyPr/>
          <a:lstStyle/>
          <a:p>
            <a:endParaRPr lang="en-US"/>
          </a:p>
        </p:txBody>
      </p:sp>
      <p:sp>
        <p:nvSpPr>
          <p:cNvPr id="6153" name="Line 9"/>
          <p:cNvSpPr>
            <a:spLocks noChangeShapeType="1"/>
          </p:cNvSpPr>
          <p:nvPr/>
        </p:nvSpPr>
        <p:spPr bwMode="auto">
          <a:xfrm>
            <a:off x="6019800" y="2590800"/>
            <a:ext cx="127000" cy="447675"/>
          </a:xfrm>
          <a:prstGeom prst="line">
            <a:avLst/>
          </a:prstGeom>
          <a:noFill/>
          <a:ln w="28575">
            <a:solidFill>
              <a:srgbClr val="067E12"/>
            </a:solidFill>
            <a:round/>
            <a:headEnd/>
            <a:tailEnd/>
          </a:ln>
        </p:spPr>
        <p:txBody>
          <a:bodyPr/>
          <a:lstStyle/>
          <a:p>
            <a:endParaRPr lang="en-US"/>
          </a:p>
        </p:txBody>
      </p:sp>
      <p:sp>
        <p:nvSpPr>
          <p:cNvPr id="6154" name="Line 10"/>
          <p:cNvSpPr>
            <a:spLocks noChangeShapeType="1"/>
          </p:cNvSpPr>
          <p:nvPr/>
        </p:nvSpPr>
        <p:spPr bwMode="auto">
          <a:xfrm flipH="1">
            <a:off x="5867400" y="2667000"/>
            <a:ext cx="119063" cy="457200"/>
          </a:xfrm>
          <a:prstGeom prst="line">
            <a:avLst/>
          </a:prstGeom>
          <a:noFill/>
          <a:ln w="28575">
            <a:solidFill>
              <a:srgbClr val="067E12"/>
            </a:solidFill>
            <a:round/>
            <a:headEnd/>
            <a:tailEnd/>
          </a:ln>
        </p:spPr>
        <p:txBody>
          <a:bodyPr/>
          <a:lstStyle/>
          <a:p>
            <a:endParaRPr lang="en-US"/>
          </a:p>
        </p:txBody>
      </p:sp>
      <p:sp>
        <p:nvSpPr>
          <p:cNvPr id="6155" name="Line 11"/>
          <p:cNvSpPr>
            <a:spLocks noChangeShapeType="1"/>
          </p:cNvSpPr>
          <p:nvPr/>
        </p:nvSpPr>
        <p:spPr bwMode="auto">
          <a:xfrm flipH="1">
            <a:off x="1066800" y="3919538"/>
            <a:ext cx="84138" cy="347662"/>
          </a:xfrm>
          <a:prstGeom prst="line">
            <a:avLst/>
          </a:prstGeom>
          <a:noFill/>
          <a:ln w="28575">
            <a:solidFill>
              <a:srgbClr val="067E12"/>
            </a:solidFill>
            <a:round/>
            <a:headEnd/>
            <a:tailEnd/>
          </a:ln>
        </p:spPr>
        <p:txBody>
          <a:bodyPr/>
          <a:lstStyle/>
          <a:p>
            <a:endParaRPr lang="en-US"/>
          </a:p>
        </p:txBody>
      </p:sp>
      <p:sp>
        <p:nvSpPr>
          <p:cNvPr id="6156" name="AutoShape 12"/>
          <p:cNvSpPr>
            <a:spLocks/>
          </p:cNvSpPr>
          <p:nvPr/>
        </p:nvSpPr>
        <p:spPr bwMode="auto">
          <a:xfrm>
            <a:off x="1041400" y="3810000"/>
            <a:ext cx="215900" cy="215900"/>
          </a:xfrm>
          <a:custGeom>
            <a:avLst/>
            <a:gdLst>
              <a:gd name="T0" fmla="*/ 0 w 22712"/>
              <a:gd name="T1" fmla="*/ 0 h 23880"/>
              <a:gd name="T2" fmla="*/ 22712 w 22712"/>
              <a:gd name="T3" fmla="*/ 23880 h 23880"/>
            </a:gdLst>
            <a:ahLst/>
            <a:cxnLst/>
            <a:rect l="T0" t="T1" r="T2" b="T3"/>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solidFill>
            <a:schemeClr val="accent2"/>
          </a:solidFill>
          <a:ln w="9525">
            <a:solidFill>
              <a:srgbClr val="1104FF"/>
            </a:solidFill>
            <a:miter lim="800000"/>
            <a:headEnd/>
            <a:tailEnd/>
          </a:ln>
        </p:spPr>
        <p:txBody>
          <a:bodyPr/>
          <a:lstStyle/>
          <a:p>
            <a:endParaRPr lang="en-US"/>
          </a:p>
        </p:txBody>
      </p:sp>
      <p:sp>
        <p:nvSpPr>
          <p:cNvPr id="6157" name="AutoShape 13"/>
          <p:cNvSpPr>
            <a:spLocks/>
          </p:cNvSpPr>
          <p:nvPr/>
        </p:nvSpPr>
        <p:spPr bwMode="auto">
          <a:xfrm>
            <a:off x="5880100" y="2527300"/>
            <a:ext cx="215900" cy="215900"/>
          </a:xfrm>
          <a:custGeom>
            <a:avLst/>
            <a:gdLst>
              <a:gd name="T0" fmla="*/ 0 w 22712"/>
              <a:gd name="T1" fmla="*/ 0 h 23880"/>
              <a:gd name="T2" fmla="*/ 22712 w 22712"/>
              <a:gd name="T3" fmla="*/ 23880 h 23880"/>
            </a:gdLst>
            <a:ahLst/>
            <a:cxnLst/>
            <a:rect l="T0" t="T1" r="T2" b="T3"/>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solidFill>
            <a:schemeClr val="accent2"/>
          </a:solidFill>
          <a:ln w="9525">
            <a:solidFill>
              <a:srgbClr val="1104FF"/>
            </a:solidFill>
            <a:miter lim="800000"/>
            <a:headEnd/>
            <a:tailEnd/>
          </a:ln>
        </p:spPr>
        <p:txBody>
          <a:bodyPr/>
          <a:lstStyle/>
          <a:p>
            <a:endParaRPr lang="en-US"/>
          </a:p>
        </p:txBody>
      </p:sp>
      <p:sp>
        <p:nvSpPr>
          <p:cNvPr id="6158" name="Line 14"/>
          <p:cNvSpPr>
            <a:spLocks noChangeShapeType="1"/>
          </p:cNvSpPr>
          <p:nvPr/>
        </p:nvSpPr>
        <p:spPr bwMode="auto">
          <a:xfrm>
            <a:off x="3124200" y="3048000"/>
            <a:ext cx="117475" cy="287338"/>
          </a:xfrm>
          <a:prstGeom prst="line">
            <a:avLst/>
          </a:prstGeom>
          <a:noFill/>
          <a:ln w="28575">
            <a:solidFill>
              <a:srgbClr val="067E12"/>
            </a:solidFill>
            <a:round/>
            <a:headEnd/>
            <a:tailEnd/>
          </a:ln>
        </p:spPr>
        <p:txBody>
          <a:bodyPr/>
          <a:lstStyle/>
          <a:p>
            <a:endParaRPr lang="en-US"/>
          </a:p>
        </p:txBody>
      </p:sp>
      <p:sp>
        <p:nvSpPr>
          <p:cNvPr id="6159" name="AutoShape 15"/>
          <p:cNvSpPr>
            <a:spLocks/>
          </p:cNvSpPr>
          <p:nvPr/>
        </p:nvSpPr>
        <p:spPr bwMode="auto">
          <a:xfrm>
            <a:off x="3136900" y="3225800"/>
            <a:ext cx="215900" cy="215900"/>
          </a:xfrm>
          <a:custGeom>
            <a:avLst/>
            <a:gdLst>
              <a:gd name="T0" fmla="*/ 0 w 22712"/>
              <a:gd name="T1" fmla="*/ 0 h 23880"/>
              <a:gd name="T2" fmla="*/ 22712 w 22712"/>
              <a:gd name="T3" fmla="*/ 23880 h 23880"/>
            </a:gdLst>
            <a:ahLst/>
            <a:cxnLst/>
            <a:rect l="T0" t="T1" r="T2" b="T3"/>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solidFill>
            <a:schemeClr val="accent2"/>
          </a:solidFill>
          <a:ln w="9525">
            <a:solidFill>
              <a:srgbClr val="1104FF"/>
            </a:solidFill>
            <a:miter lim="800000"/>
            <a:headEnd/>
            <a:tailEnd/>
          </a:ln>
        </p:spPr>
        <p:txBody>
          <a:bodyPr/>
          <a:lstStyle/>
          <a:p>
            <a:endParaRPr lang="en-US"/>
          </a:p>
        </p:txBody>
      </p:sp>
      <p:sp>
        <p:nvSpPr>
          <p:cNvPr id="6160" name="Rectangle 16"/>
          <p:cNvSpPr>
            <a:spLocks/>
          </p:cNvSpPr>
          <p:nvPr/>
        </p:nvSpPr>
        <p:spPr bwMode="auto">
          <a:xfrm>
            <a:off x="508000" y="4432300"/>
            <a:ext cx="10033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SDSC</a:t>
            </a:r>
          </a:p>
        </p:txBody>
      </p:sp>
      <p:sp>
        <p:nvSpPr>
          <p:cNvPr id="6161" name="Rectangle 17"/>
          <p:cNvSpPr>
            <a:spLocks/>
          </p:cNvSpPr>
          <p:nvPr/>
        </p:nvSpPr>
        <p:spPr bwMode="auto">
          <a:xfrm>
            <a:off x="4267200" y="4978400"/>
            <a:ext cx="10160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TACC</a:t>
            </a:r>
          </a:p>
        </p:txBody>
      </p:sp>
      <p:sp>
        <p:nvSpPr>
          <p:cNvPr id="6162" name="Rectangle 18"/>
          <p:cNvSpPr>
            <a:spLocks/>
          </p:cNvSpPr>
          <p:nvPr/>
        </p:nvSpPr>
        <p:spPr bwMode="auto">
          <a:xfrm>
            <a:off x="4775200" y="2514600"/>
            <a:ext cx="752475"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dirty="0">
                <a:solidFill>
                  <a:srgbClr val="140083"/>
                </a:solidFill>
                <a:cs typeface="Arial" charset="0"/>
                <a:sym typeface="Arial" charset="0"/>
              </a:rPr>
              <a:t>UC/ANL</a:t>
            </a:r>
          </a:p>
        </p:txBody>
      </p:sp>
      <p:sp>
        <p:nvSpPr>
          <p:cNvPr id="6163" name="Rectangle 19"/>
          <p:cNvSpPr>
            <a:spLocks/>
          </p:cNvSpPr>
          <p:nvPr/>
        </p:nvSpPr>
        <p:spPr bwMode="auto">
          <a:xfrm>
            <a:off x="4838700" y="3213100"/>
            <a:ext cx="10160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NCSA</a:t>
            </a:r>
          </a:p>
        </p:txBody>
      </p:sp>
      <p:sp>
        <p:nvSpPr>
          <p:cNvPr id="6164" name="Rectangle 20"/>
          <p:cNvSpPr>
            <a:spLocks/>
          </p:cNvSpPr>
          <p:nvPr/>
        </p:nvSpPr>
        <p:spPr bwMode="auto">
          <a:xfrm>
            <a:off x="5715000" y="3810000"/>
            <a:ext cx="10414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ORNL</a:t>
            </a:r>
          </a:p>
        </p:txBody>
      </p:sp>
      <p:sp>
        <p:nvSpPr>
          <p:cNvPr id="6165" name="Rectangle 21"/>
          <p:cNvSpPr>
            <a:spLocks/>
          </p:cNvSpPr>
          <p:nvPr/>
        </p:nvSpPr>
        <p:spPr bwMode="auto">
          <a:xfrm>
            <a:off x="6342063" y="2895600"/>
            <a:ext cx="328612"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PU</a:t>
            </a:r>
          </a:p>
        </p:txBody>
      </p:sp>
      <p:sp>
        <p:nvSpPr>
          <p:cNvPr id="6166" name="Rectangle 22"/>
          <p:cNvSpPr>
            <a:spLocks/>
          </p:cNvSpPr>
          <p:nvPr/>
        </p:nvSpPr>
        <p:spPr bwMode="auto">
          <a:xfrm>
            <a:off x="5740400" y="3375025"/>
            <a:ext cx="258763"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IU</a:t>
            </a:r>
          </a:p>
        </p:txBody>
      </p:sp>
      <p:sp>
        <p:nvSpPr>
          <p:cNvPr id="6167" name="Rectangle 23"/>
          <p:cNvSpPr>
            <a:spLocks/>
          </p:cNvSpPr>
          <p:nvPr/>
        </p:nvSpPr>
        <p:spPr bwMode="auto">
          <a:xfrm>
            <a:off x="7164388" y="2476500"/>
            <a:ext cx="446087"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PSC</a:t>
            </a:r>
          </a:p>
        </p:txBody>
      </p:sp>
      <p:sp>
        <p:nvSpPr>
          <p:cNvPr id="6168" name="Rectangle 24"/>
          <p:cNvSpPr>
            <a:spLocks/>
          </p:cNvSpPr>
          <p:nvPr/>
        </p:nvSpPr>
        <p:spPr bwMode="auto">
          <a:xfrm>
            <a:off x="3236913" y="2819400"/>
            <a:ext cx="595312"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NCAR</a:t>
            </a:r>
          </a:p>
        </p:txBody>
      </p:sp>
      <p:sp>
        <p:nvSpPr>
          <p:cNvPr id="1211417" name="Oval 25"/>
          <p:cNvSpPr>
            <a:spLocks/>
          </p:cNvSpPr>
          <p:nvPr/>
        </p:nvSpPr>
        <p:spPr bwMode="auto">
          <a:xfrm>
            <a:off x="6032500" y="29083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18" name="Oval 26"/>
          <p:cNvSpPr>
            <a:spLocks/>
          </p:cNvSpPr>
          <p:nvPr/>
        </p:nvSpPr>
        <p:spPr bwMode="auto">
          <a:xfrm>
            <a:off x="5580063" y="2832100"/>
            <a:ext cx="211137"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19" name="Oval 27"/>
          <p:cNvSpPr>
            <a:spLocks/>
          </p:cNvSpPr>
          <p:nvPr/>
        </p:nvSpPr>
        <p:spPr bwMode="auto">
          <a:xfrm>
            <a:off x="965200" y="41656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0" name="Oval 28"/>
          <p:cNvSpPr>
            <a:spLocks/>
          </p:cNvSpPr>
          <p:nvPr/>
        </p:nvSpPr>
        <p:spPr bwMode="auto">
          <a:xfrm>
            <a:off x="5715000" y="30480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1" name="Oval 29"/>
          <p:cNvSpPr>
            <a:spLocks/>
          </p:cNvSpPr>
          <p:nvPr/>
        </p:nvSpPr>
        <p:spPr bwMode="auto">
          <a:xfrm>
            <a:off x="6083300" y="32766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2" name="Oval 30"/>
          <p:cNvSpPr>
            <a:spLocks/>
          </p:cNvSpPr>
          <p:nvPr/>
        </p:nvSpPr>
        <p:spPr bwMode="auto">
          <a:xfrm>
            <a:off x="4165600" y="51562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3" name="Oval 31"/>
          <p:cNvSpPr>
            <a:spLocks/>
          </p:cNvSpPr>
          <p:nvPr/>
        </p:nvSpPr>
        <p:spPr bwMode="auto">
          <a:xfrm>
            <a:off x="7086600" y="28194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4" name="Oval 32"/>
          <p:cNvSpPr>
            <a:spLocks/>
          </p:cNvSpPr>
          <p:nvPr/>
        </p:nvSpPr>
        <p:spPr bwMode="auto">
          <a:xfrm>
            <a:off x="2971800" y="28956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5" name="Oval 33"/>
          <p:cNvSpPr>
            <a:spLocks/>
          </p:cNvSpPr>
          <p:nvPr/>
        </p:nvSpPr>
        <p:spPr bwMode="auto">
          <a:xfrm>
            <a:off x="6578600" y="38100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6" name="AutoShape 34"/>
          <p:cNvSpPr>
            <a:spLocks/>
          </p:cNvSpPr>
          <p:nvPr/>
        </p:nvSpPr>
        <p:spPr bwMode="auto">
          <a:xfrm>
            <a:off x="660400" y="36830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1211427" name="AutoShape 35"/>
          <p:cNvSpPr>
            <a:spLocks/>
          </p:cNvSpPr>
          <p:nvPr/>
        </p:nvSpPr>
        <p:spPr bwMode="auto">
          <a:xfrm>
            <a:off x="5473700" y="22479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1211428" name="AutoShape 36"/>
          <p:cNvSpPr>
            <a:spLocks/>
          </p:cNvSpPr>
          <p:nvPr/>
        </p:nvSpPr>
        <p:spPr bwMode="auto">
          <a:xfrm>
            <a:off x="812800" y="38481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1211429" name="AutoShape 37"/>
          <p:cNvSpPr>
            <a:spLocks/>
          </p:cNvSpPr>
          <p:nvPr/>
        </p:nvSpPr>
        <p:spPr bwMode="auto">
          <a:xfrm>
            <a:off x="7315200" y="36830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6182" name="Rectangle 38"/>
          <p:cNvSpPr>
            <a:spLocks/>
          </p:cNvSpPr>
          <p:nvPr/>
        </p:nvSpPr>
        <p:spPr bwMode="auto">
          <a:xfrm>
            <a:off x="685800" y="3479800"/>
            <a:ext cx="1003300" cy="2032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i="1">
                <a:solidFill>
                  <a:srgbClr val="140083"/>
                </a:solidFill>
                <a:cs typeface="Arial" charset="0"/>
                <a:sym typeface="Arial" charset="0"/>
              </a:rPr>
              <a:t>Caltech</a:t>
            </a:r>
          </a:p>
        </p:txBody>
      </p:sp>
      <p:sp>
        <p:nvSpPr>
          <p:cNvPr id="6183" name="Rectangle 39"/>
          <p:cNvSpPr>
            <a:spLocks/>
          </p:cNvSpPr>
          <p:nvPr/>
        </p:nvSpPr>
        <p:spPr bwMode="auto">
          <a:xfrm>
            <a:off x="-114300" y="4102100"/>
            <a:ext cx="1003300" cy="2032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i="1">
                <a:solidFill>
                  <a:srgbClr val="140083"/>
                </a:solidFill>
                <a:cs typeface="Arial" charset="0"/>
                <a:sym typeface="Arial" charset="0"/>
              </a:rPr>
              <a:t>USC/ISI</a:t>
            </a:r>
          </a:p>
        </p:txBody>
      </p:sp>
      <p:sp>
        <p:nvSpPr>
          <p:cNvPr id="6184" name="Rectangle 40"/>
          <p:cNvSpPr>
            <a:spLocks/>
          </p:cNvSpPr>
          <p:nvPr/>
        </p:nvSpPr>
        <p:spPr bwMode="auto">
          <a:xfrm>
            <a:off x="7010400" y="3352800"/>
            <a:ext cx="1270000" cy="203200"/>
          </a:xfrm>
          <a:prstGeom prst="rect">
            <a:avLst/>
          </a:prstGeom>
          <a:solidFill>
            <a:schemeClr val="bg1"/>
          </a:solid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i="1">
                <a:solidFill>
                  <a:srgbClr val="140083"/>
                </a:solidFill>
                <a:cs typeface="Arial" charset="0"/>
                <a:sym typeface="Arial" charset="0"/>
              </a:rPr>
              <a:t>UNC/RENCI</a:t>
            </a:r>
          </a:p>
        </p:txBody>
      </p:sp>
      <p:sp>
        <p:nvSpPr>
          <p:cNvPr id="6185" name="Rectangle 41"/>
          <p:cNvSpPr>
            <a:spLocks/>
          </p:cNvSpPr>
          <p:nvPr/>
        </p:nvSpPr>
        <p:spPr bwMode="auto">
          <a:xfrm>
            <a:off x="5024438" y="2133600"/>
            <a:ext cx="377825"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i="1">
                <a:solidFill>
                  <a:srgbClr val="140083"/>
                </a:solidFill>
                <a:cs typeface="Arial" charset="0"/>
                <a:sym typeface="Arial" charset="0"/>
              </a:rPr>
              <a:t>UW</a:t>
            </a:r>
          </a:p>
        </p:txBody>
      </p:sp>
      <p:sp>
        <p:nvSpPr>
          <p:cNvPr id="1211434" name="Oval 42"/>
          <p:cNvSpPr>
            <a:spLocks/>
          </p:cNvSpPr>
          <p:nvPr/>
        </p:nvSpPr>
        <p:spPr bwMode="auto">
          <a:xfrm>
            <a:off x="711200" y="51943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35" name="AutoShape 43"/>
          <p:cNvSpPr>
            <a:spLocks/>
          </p:cNvSpPr>
          <p:nvPr/>
        </p:nvSpPr>
        <p:spPr bwMode="auto">
          <a:xfrm>
            <a:off x="685800" y="55626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6188" name="Rectangle 44"/>
          <p:cNvSpPr>
            <a:spLocks/>
          </p:cNvSpPr>
          <p:nvPr/>
        </p:nvSpPr>
        <p:spPr bwMode="auto">
          <a:xfrm>
            <a:off x="952500" y="5181600"/>
            <a:ext cx="2019300" cy="190500"/>
          </a:xfrm>
          <a:prstGeom prst="rect">
            <a:avLst/>
          </a:prstGeom>
          <a:noFill/>
          <a:ln w="9525">
            <a:noFill/>
            <a:miter lim="800000"/>
            <a:headEnd/>
            <a:tailEnd/>
          </a:ln>
        </p:spPr>
        <p:txBody>
          <a:bodyPr lIns="0" tIns="0" rIns="40639" bIns="0"/>
          <a:lstStyle/>
          <a:p>
            <a:pPr marL="39688"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300" b="1">
                <a:solidFill>
                  <a:srgbClr val="140083"/>
                </a:solidFill>
                <a:cs typeface="Arial" charset="0"/>
                <a:sym typeface="Arial" charset="0"/>
              </a:rPr>
              <a:t>Resource Provider (RP)</a:t>
            </a:r>
          </a:p>
        </p:txBody>
      </p:sp>
      <p:sp>
        <p:nvSpPr>
          <p:cNvPr id="6189" name="Rectangle 45"/>
          <p:cNvSpPr>
            <a:spLocks/>
          </p:cNvSpPr>
          <p:nvPr/>
        </p:nvSpPr>
        <p:spPr bwMode="auto">
          <a:xfrm>
            <a:off x="952500" y="5588000"/>
            <a:ext cx="2679700" cy="190500"/>
          </a:xfrm>
          <a:prstGeom prst="rect">
            <a:avLst/>
          </a:prstGeom>
          <a:noFill/>
          <a:ln w="9525">
            <a:noFill/>
            <a:miter lim="800000"/>
            <a:headEnd/>
            <a:tailEnd/>
          </a:ln>
        </p:spPr>
        <p:txBody>
          <a:bodyPr lIns="0" tIns="0" rIns="40639" bIns="0"/>
          <a:lstStyle/>
          <a:p>
            <a:pPr marL="39688"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300" i="1">
                <a:solidFill>
                  <a:srgbClr val="140083"/>
                </a:solidFill>
                <a:cs typeface="Arial" charset="0"/>
                <a:sym typeface="Arial" charset="0"/>
              </a:rPr>
              <a:t>Software Integration Partner</a:t>
            </a:r>
          </a:p>
        </p:txBody>
      </p:sp>
      <p:sp>
        <p:nvSpPr>
          <p:cNvPr id="1211438" name="Rectangle 46"/>
          <p:cNvSpPr>
            <a:spLocks/>
          </p:cNvSpPr>
          <p:nvPr/>
        </p:nvSpPr>
        <p:spPr bwMode="auto">
          <a:xfrm>
            <a:off x="5765800" y="2286000"/>
            <a:ext cx="177800" cy="152400"/>
          </a:xfrm>
          <a:prstGeom prst="rect">
            <a:avLst/>
          </a:prstGeom>
          <a:solidFill>
            <a:srgbClr val="005015"/>
          </a:solidFill>
          <a:ln w="9525">
            <a:no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6191" name="Rectangle 47"/>
          <p:cNvSpPr>
            <a:spLocks/>
          </p:cNvSpPr>
          <p:nvPr/>
        </p:nvSpPr>
        <p:spPr bwMode="auto">
          <a:xfrm>
            <a:off x="5562600" y="1828800"/>
            <a:ext cx="1768475" cy="381000"/>
          </a:xfrm>
          <a:prstGeom prst="rect">
            <a:avLst/>
          </a:prstGeom>
          <a:solidFill>
            <a:srgbClr val="FFFFFF"/>
          </a:solid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i="1">
                <a:solidFill>
                  <a:srgbClr val="005015"/>
                </a:solidFill>
                <a:cs typeface="Arial" charset="0"/>
                <a:sym typeface="Arial" charset="0"/>
              </a:rPr>
              <a:t>Grid Infrastructure Group (UChicago)</a:t>
            </a:r>
          </a:p>
        </p:txBody>
      </p:sp>
      <p:sp>
        <p:nvSpPr>
          <p:cNvPr id="6192" name="Rectangle 48"/>
          <p:cNvSpPr>
            <a:spLocks noGrp="1" noChangeArrowheads="1"/>
          </p:cNvSpPr>
          <p:nvPr>
            <p:ph type="title"/>
          </p:nvPr>
        </p:nvSpPr>
        <p:spPr/>
        <p:txBody>
          <a:bodyPr rIns="81279"/>
          <a:lstStyle/>
          <a:p>
            <a:pPr eaLnBrk="1" hangingPunct="1">
              <a:tabLst>
                <a:tab pos="0" algn="l"/>
                <a:tab pos="914400" algn="l"/>
                <a:tab pos="1828800" algn="l"/>
                <a:tab pos="2743200" algn="l"/>
                <a:tab pos="3657600" algn="l"/>
                <a:tab pos="4572000" algn="l"/>
                <a:tab pos="5486400" algn="l"/>
                <a:tab pos="6400800" algn="l"/>
                <a:tab pos="7315200" algn="l"/>
                <a:tab pos="8229600" algn="l"/>
              </a:tabLst>
            </a:pPr>
            <a:r>
              <a:rPr lang="en-US" dirty="0" smtClean="0">
                <a:solidFill>
                  <a:srgbClr val="C00000"/>
                </a:solidFill>
              </a:rPr>
              <a:t>11 Resource Providers</a:t>
            </a:r>
          </a:p>
        </p:txBody>
      </p:sp>
      <p:pic>
        <p:nvPicPr>
          <p:cNvPr id="6193" name="Picture 49"/>
          <p:cNvPicPr>
            <a:picLocks noChangeAspect="1" noChangeArrowheads="1"/>
          </p:cNvPicPr>
          <p:nvPr/>
        </p:nvPicPr>
        <p:blipFill>
          <a:blip r:embed="rId3"/>
          <a:srcRect/>
          <a:stretch>
            <a:fillRect/>
          </a:stretch>
        </p:blipFill>
        <p:spPr bwMode="auto">
          <a:xfrm>
            <a:off x="979488" y="1257300"/>
            <a:ext cx="893762" cy="876300"/>
          </a:xfrm>
          <a:prstGeom prst="rect">
            <a:avLst/>
          </a:prstGeom>
          <a:noFill/>
          <a:ln w="9525">
            <a:noFill/>
            <a:miter lim="800000"/>
            <a:headEnd/>
            <a:tailEnd/>
          </a:ln>
        </p:spPr>
      </p:pic>
      <p:sp>
        <p:nvSpPr>
          <p:cNvPr id="6194" name="Freeform 52"/>
          <p:cNvSpPr>
            <a:spLocks/>
          </p:cNvSpPr>
          <p:nvPr/>
        </p:nvSpPr>
        <p:spPr bwMode="auto">
          <a:xfrm flipH="1">
            <a:off x="5410200" y="2590800"/>
            <a:ext cx="533400" cy="2438400"/>
          </a:xfrm>
          <a:custGeom>
            <a:avLst/>
            <a:gdLst>
              <a:gd name="T0" fmla="*/ 0 w 576"/>
              <a:gd name="T1" fmla="*/ 0 h 768"/>
              <a:gd name="T2" fmla="*/ 432 w 576"/>
              <a:gd name="T3" fmla="*/ 144 h 768"/>
              <a:gd name="T4" fmla="*/ 576 w 576"/>
              <a:gd name="T5" fmla="*/ 384 h 768"/>
              <a:gd name="T6" fmla="*/ 432 w 576"/>
              <a:gd name="T7" fmla="*/ 768 h 768"/>
              <a:gd name="T8" fmla="*/ 0 60000 65536"/>
              <a:gd name="T9" fmla="*/ 0 60000 65536"/>
              <a:gd name="T10" fmla="*/ 0 60000 65536"/>
              <a:gd name="T11" fmla="*/ 0 60000 65536"/>
              <a:gd name="T12" fmla="*/ 0 w 576"/>
              <a:gd name="T13" fmla="*/ 0 h 768"/>
              <a:gd name="T14" fmla="*/ 576 w 576"/>
              <a:gd name="T15" fmla="*/ 768 h 768"/>
            </a:gdLst>
            <a:ahLst/>
            <a:cxnLst>
              <a:cxn ang="T8">
                <a:pos x="T0" y="T1"/>
              </a:cxn>
              <a:cxn ang="T9">
                <a:pos x="T2" y="T3"/>
              </a:cxn>
              <a:cxn ang="T10">
                <a:pos x="T4" y="T5"/>
              </a:cxn>
              <a:cxn ang="T11">
                <a:pos x="T6" y="T7"/>
              </a:cxn>
            </a:cxnLst>
            <a:rect l="T12" t="T13" r="T14" b="T15"/>
            <a:pathLst>
              <a:path w="576" h="768">
                <a:moveTo>
                  <a:pt x="0" y="0"/>
                </a:moveTo>
                <a:cubicBezTo>
                  <a:pt x="168" y="40"/>
                  <a:pt x="336" y="80"/>
                  <a:pt x="432" y="144"/>
                </a:cubicBezTo>
                <a:cubicBezTo>
                  <a:pt x="528" y="208"/>
                  <a:pt x="576" y="280"/>
                  <a:pt x="576" y="384"/>
                </a:cubicBezTo>
                <a:cubicBezTo>
                  <a:pt x="576" y="488"/>
                  <a:pt x="504" y="628"/>
                  <a:pt x="432" y="768"/>
                </a:cubicBezTo>
              </a:path>
            </a:pathLst>
          </a:custGeom>
          <a:noFill/>
          <a:ln w="28575">
            <a:solidFill>
              <a:srgbClr val="067E12"/>
            </a:solidFill>
            <a:round/>
            <a:headEnd/>
            <a:tailEnd/>
          </a:ln>
        </p:spPr>
        <p:txBody>
          <a:bodyPr wrap="none" anchor="ctr"/>
          <a:lstStyle/>
          <a:p>
            <a:endParaRPr lang="en-US"/>
          </a:p>
        </p:txBody>
      </p:sp>
      <p:sp>
        <p:nvSpPr>
          <p:cNvPr id="6195" name="Rectangle 54"/>
          <p:cNvSpPr>
            <a:spLocks/>
          </p:cNvSpPr>
          <p:nvPr/>
        </p:nvSpPr>
        <p:spPr bwMode="auto">
          <a:xfrm>
            <a:off x="5410200" y="4724400"/>
            <a:ext cx="10160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LONI</a:t>
            </a:r>
          </a:p>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400" b="1">
              <a:solidFill>
                <a:srgbClr val="140083"/>
              </a:solidFill>
              <a:cs typeface="Arial" charset="0"/>
              <a:sym typeface="Arial" charset="0"/>
            </a:endParaRPr>
          </a:p>
        </p:txBody>
      </p:sp>
      <p:sp>
        <p:nvSpPr>
          <p:cNvPr id="1211447" name="Oval 55"/>
          <p:cNvSpPr>
            <a:spLocks/>
          </p:cNvSpPr>
          <p:nvPr/>
        </p:nvSpPr>
        <p:spPr bwMode="auto">
          <a:xfrm>
            <a:off x="5486400" y="49530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6197" name="Rectangle 60"/>
          <p:cNvSpPr>
            <a:spLocks/>
          </p:cNvSpPr>
          <p:nvPr/>
        </p:nvSpPr>
        <p:spPr bwMode="auto">
          <a:xfrm>
            <a:off x="6553200" y="4038600"/>
            <a:ext cx="10160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NICS</a:t>
            </a:r>
          </a:p>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400" b="1">
              <a:solidFill>
                <a:srgbClr val="140083"/>
              </a:solidFill>
              <a:cs typeface="Arial" charset="0"/>
              <a:sym typeface="Arial" charset="0"/>
            </a:endParaRPr>
          </a:p>
        </p:txBody>
      </p:sp>
      <p:sp>
        <p:nvSpPr>
          <p:cNvPr id="6198" name="Freeform 61"/>
          <p:cNvSpPr>
            <a:spLocks/>
          </p:cNvSpPr>
          <p:nvPr/>
        </p:nvSpPr>
        <p:spPr bwMode="auto">
          <a:xfrm>
            <a:off x="6019800" y="2667000"/>
            <a:ext cx="1219200" cy="1219200"/>
          </a:xfrm>
          <a:custGeom>
            <a:avLst/>
            <a:gdLst>
              <a:gd name="T0" fmla="*/ 0 w 576"/>
              <a:gd name="T1" fmla="*/ 0 h 768"/>
              <a:gd name="T2" fmla="*/ 432 w 576"/>
              <a:gd name="T3" fmla="*/ 144 h 768"/>
              <a:gd name="T4" fmla="*/ 576 w 576"/>
              <a:gd name="T5" fmla="*/ 384 h 768"/>
              <a:gd name="T6" fmla="*/ 432 w 576"/>
              <a:gd name="T7" fmla="*/ 768 h 768"/>
              <a:gd name="T8" fmla="*/ 0 60000 65536"/>
              <a:gd name="T9" fmla="*/ 0 60000 65536"/>
              <a:gd name="T10" fmla="*/ 0 60000 65536"/>
              <a:gd name="T11" fmla="*/ 0 60000 65536"/>
              <a:gd name="T12" fmla="*/ 0 w 576"/>
              <a:gd name="T13" fmla="*/ 0 h 768"/>
              <a:gd name="T14" fmla="*/ 576 w 576"/>
              <a:gd name="T15" fmla="*/ 768 h 768"/>
            </a:gdLst>
            <a:ahLst/>
            <a:cxnLst>
              <a:cxn ang="T8">
                <a:pos x="T0" y="T1"/>
              </a:cxn>
              <a:cxn ang="T9">
                <a:pos x="T2" y="T3"/>
              </a:cxn>
              <a:cxn ang="T10">
                <a:pos x="T4" y="T5"/>
              </a:cxn>
              <a:cxn ang="T11">
                <a:pos x="T6" y="T7"/>
              </a:cxn>
            </a:cxnLst>
            <a:rect l="T12" t="T13" r="T14" b="T15"/>
            <a:pathLst>
              <a:path w="576" h="768">
                <a:moveTo>
                  <a:pt x="0" y="0"/>
                </a:moveTo>
                <a:cubicBezTo>
                  <a:pt x="168" y="40"/>
                  <a:pt x="336" y="80"/>
                  <a:pt x="432" y="144"/>
                </a:cubicBezTo>
                <a:cubicBezTo>
                  <a:pt x="528" y="208"/>
                  <a:pt x="576" y="280"/>
                  <a:pt x="576" y="384"/>
                </a:cubicBezTo>
                <a:cubicBezTo>
                  <a:pt x="576" y="488"/>
                  <a:pt x="504" y="628"/>
                  <a:pt x="432" y="768"/>
                </a:cubicBezTo>
              </a:path>
            </a:pathLst>
          </a:custGeom>
          <a:noFill/>
          <a:ln w="28575">
            <a:solidFill>
              <a:srgbClr val="067E12"/>
            </a:solidFill>
            <a:round/>
            <a:headEnd/>
            <a:tailEnd/>
          </a:ln>
        </p:spPr>
        <p:txBody>
          <a:bodyPr wrap="none" anchor="ctr"/>
          <a:lstStyle/>
          <a:p>
            <a:endParaRPr lang="en-US"/>
          </a:p>
        </p:txBody>
      </p:sp>
      <p:sp>
        <p:nvSpPr>
          <p:cNvPr id="1211454" name="Oval 62"/>
          <p:cNvSpPr>
            <a:spLocks/>
          </p:cNvSpPr>
          <p:nvPr/>
        </p:nvSpPr>
        <p:spPr bwMode="auto">
          <a:xfrm>
            <a:off x="6858000" y="37338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err="1" smtClean="0">
                <a:solidFill>
                  <a:srgbClr val="C00000"/>
                </a:solidFill>
              </a:rPr>
              <a:t>TeraGrid</a:t>
            </a:r>
            <a:r>
              <a:rPr lang="en-US" dirty="0" smtClean="0">
                <a:solidFill>
                  <a:srgbClr val="C00000"/>
                </a:solidFill>
              </a:rPr>
              <a:t> Resources and Services</a:t>
            </a:r>
          </a:p>
        </p:txBody>
      </p:sp>
      <p:sp>
        <p:nvSpPr>
          <p:cNvPr id="8195" name="Rectangle 3"/>
          <p:cNvSpPr>
            <a:spLocks noGrp="1" noChangeArrowheads="1"/>
          </p:cNvSpPr>
          <p:nvPr>
            <p:ph idx="1"/>
          </p:nvPr>
        </p:nvSpPr>
        <p:spPr>
          <a:xfrm>
            <a:off x="914400" y="914400"/>
            <a:ext cx="7931150" cy="5029200"/>
          </a:xfrm>
        </p:spPr>
        <p:txBody>
          <a:bodyPr>
            <a:noAutofit/>
          </a:bodyPr>
          <a:lstStyle/>
          <a:p>
            <a:pPr>
              <a:defRPr/>
            </a:pPr>
            <a:r>
              <a:rPr lang="en-US" sz="1800" b="1" dirty="0" smtClean="0">
                <a:solidFill>
                  <a:schemeClr val="accent1">
                    <a:lumMod val="75000"/>
                  </a:schemeClr>
                </a:solidFill>
              </a:rPr>
              <a:t>Computing </a:t>
            </a:r>
            <a:endParaRPr lang="en-US" sz="1800" dirty="0" smtClean="0">
              <a:solidFill>
                <a:schemeClr val="accent1">
                  <a:lumMod val="75000"/>
                </a:schemeClr>
              </a:solidFill>
            </a:endParaRPr>
          </a:p>
          <a:p>
            <a:pPr>
              <a:buNone/>
              <a:defRPr/>
            </a:pPr>
            <a:r>
              <a:rPr lang="en-US" sz="1800" dirty="0" smtClean="0">
                <a:solidFill>
                  <a:schemeClr val="accent1">
                    <a:lumMod val="75000"/>
                  </a:schemeClr>
                </a:solidFill>
              </a:rPr>
              <a:t>   - More than one </a:t>
            </a:r>
            <a:r>
              <a:rPr lang="en-US" sz="1800" dirty="0" err="1" smtClean="0">
                <a:solidFill>
                  <a:schemeClr val="accent1">
                    <a:lumMod val="75000"/>
                  </a:schemeClr>
                </a:solidFill>
              </a:rPr>
              <a:t>petaflop</a:t>
            </a:r>
            <a:r>
              <a:rPr lang="en-US" sz="1800" dirty="0" smtClean="0">
                <a:solidFill>
                  <a:schemeClr val="accent1">
                    <a:lumMod val="75000"/>
                  </a:schemeClr>
                </a:solidFill>
              </a:rPr>
              <a:t> of computing power today and  </a:t>
            </a:r>
          </a:p>
          <a:p>
            <a:pPr>
              <a:buNone/>
              <a:defRPr/>
            </a:pPr>
            <a:r>
              <a:rPr lang="en-US" sz="1800" dirty="0" smtClean="0">
                <a:solidFill>
                  <a:schemeClr val="accent1">
                    <a:lumMod val="75000"/>
                  </a:schemeClr>
                </a:solidFill>
              </a:rPr>
              <a:t>    growing</a:t>
            </a:r>
          </a:p>
          <a:p>
            <a:pPr lvl="1">
              <a:defRPr/>
            </a:pPr>
            <a:r>
              <a:rPr lang="en-US" sz="1800" dirty="0" smtClean="0">
                <a:solidFill>
                  <a:schemeClr val="accent1">
                    <a:lumMod val="75000"/>
                  </a:schemeClr>
                </a:solidFill>
              </a:rPr>
              <a:t>500 </a:t>
            </a:r>
            <a:r>
              <a:rPr lang="en-US" sz="1800" dirty="0" err="1" smtClean="0">
                <a:solidFill>
                  <a:schemeClr val="accent1">
                    <a:lumMod val="75000"/>
                  </a:schemeClr>
                </a:solidFill>
              </a:rPr>
              <a:t>Tflop</a:t>
            </a:r>
            <a:r>
              <a:rPr lang="en-US" sz="1800" dirty="0" smtClean="0">
                <a:solidFill>
                  <a:schemeClr val="accent1">
                    <a:lumMod val="75000"/>
                  </a:schemeClr>
                </a:solidFill>
              </a:rPr>
              <a:t> Ranger system at Texas Advanced Computing Center (TACC)</a:t>
            </a:r>
          </a:p>
          <a:p>
            <a:pPr lvl="1">
              <a:defRPr/>
            </a:pPr>
            <a:r>
              <a:rPr lang="en-US" sz="1800" dirty="0" smtClean="0">
                <a:solidFill>
                  <a:schemeClr val="accent1">
                    <a:lumMod val="75000"/>
                  </a:schemeClr>
                </a:solidFill>
              </a:rPr>
              <a:t>466 </a:t>
            </a:r>
            <a:r>
              <a:rPr lang="en-US" sz="1800" dirty="0" err="1" smtClean="0">
                <a:solidFill>
                  <a:schemeClr val="accent1">
                    <a:lumMod val="75000"/>
                  </a:schemeClr>
                </a:solidFill>
              </a:rPr>
              <a:t>TFlop</a:t>
            </a:r>
            <a:r>
              <a:rPr lang="en-US" sz="1800" dirty="0" smtClean="0">
                <a:solidFill>
                  <a:schemeClr val="accent1">
                    <a:lumMod val="75000"/>
                  </a:schemeClr>
                </a:solidFill>
              </a:rPr>
              <a:t> Kraken (Cray Xt4) at National Institute for Computational Sciences (NICS), University of Tennessee</a:t>
            </a:r>
          </a:p>
          <a:p>
            <a:pPr>
              <a:defRPr/>
            </a:pPr>
            <a:r>
              <a:rPr lang="en-US" sz="1800" b="1" dirty="0" smtClean="0">
                <a:solidFill>
                  <a:schemeClr val="accent1">
                    <a:lumMod val="75000"/>
                  </a:schemeClr>
                </a:solidFill>
              </a:rPr>
              <a:t>Remote visualization servers and software</a:t>
            </a:r>
          </a:p>
          <a:p>
            <a:pPr lvl="1">
              <a:defRPr/>
            </a:pPr>
            <a:r>
              <a:rPr lang="en-US" sz="1800" dirty="0" smtClean="0">
                <a:solidFill>
                  <a:schemeClr val="accent1">
                    <a:lumMod val="75000"/>
                  </a:schemeClr>
                </a:solidFill>
              </a:rPr>
              <a:t>60 </a:t>
            </a:r>
            <a:r>
              <a:rPr lang="en-US" sz="1800" dirty="0" err="1" smtClean="0">
                <a:solidFill>
                  <a:schemeClr val="accent1">
                    <a:lumMod val="75000"/>
                  </a:schemeClr>
                </a:solidFill>
              </a:rPr>
              <a:t>TFlop</a:t>
            </a:r>
            <a:r>
              <a:rPr lang="en-US" sz="1800" dirty="0" smtClean="0">
                <a:solidFill>
                  <a:schemeClr val="accent1">
                    <a:lumMod val="75000"/>
                  </a:schemeClr>
                </a:solidFill>
              </a:rPr>
              <a:t> condor-based </a:t>
            </a:r>
            <a:r>
              <a:rPr lang="en-US" sz="1800" dirty="0" err="1" smtClean="0">
                <a:solidFill>
                  <a:schemeClr val="accent1">
                    <a:lumMod val="75000"/>
                  </a:schemeClr>
                </a:solidFill>
              </a:rPr>
              <a:t>viz</a:t>
            </a:r>
            <a:r>
              <a:rPr lang="en-US" sz="1800" dirty="0" smtClean="0">
                <a:solidFill>
                  <a:schemeClr val="accent1">
                    <a:lumMod val="75000"/>
                  </a:schemeClr>
                </a:solidFill>
              </a:rPr>
              <a:t> resource at Purdue University</a:t>
            </a:r>
          </a:p>
          <a:p>
            <a:pPr>
              <a:defRPr/>
            </a:pPr>
            <a:r>
              <a:rPr lang="en-US" sz="1800" b="1" dirty="0" smtClean="0">
                <a:solidFill>
                  <a:schemeClr val="accent1">
                    <a:lumMod val="75000"/>
                  </a:schemeClr>
                </a:solidFill>
              </a:rPr>
              <a:t>Data </a:t>
            </a:r>
          </a:p>
          <a:p>
            <a:pPr lvl="1">
              <a:defRPr/>
            </a:pPr>
            <a:r>
              <a:rPr lang="en-US" sz="1800" dirty="0" smtClean="0">
                <a:solidFill>
                  <a:schemeClr val="accent1">
                    <a:lumMod val="75000"/>
                  </a:schemeClr>
                </a:solidFill>
              </a:rPr>
              <a:t>Allocation of data storage facilities </a:t>
            </a:r>
          </a:p>
          <a:p>
            <a:pPr lvl="1">
              <a:defRPr/>
            </a:pPr>
            <a:r>
              <a:rPr lang="en-US" sz="1800" dirty="0" smtClean="0">
                <a:solidFill>
                  <a:schemeClr val="accent1">
                    <a:lumMod val="75000"/>
                  </a:schemeClr>
                </a:solidFill>
              </a:rPr>
              <a:t>Over 100 Scientific Data Collections</a:t>
            </a:r>
          </a:p>
          <a:p>
            <a:pPr>
              <a:defRPr/>
            </a:pPr>
            <a:r>
              <a:rPr lang="en-US" sz="1800" b="1" dirty="0" smtClean="0">
                <a:solidFill>
                  <a:schemeClr val="accent1">
                    <a:lumMod val="75000"/>
                  </a:schemeClr>
                </a:solidFill>
              </a:rPr>
              <a:t>Central allocations process </a:t>
            </a:r>
          </a:p>
          <a:p>
            <a:pPr>
              <a:defRPr/>
            </a:pPr>
            <a:r>
              <a:rPr lang="en-US" sz="1800" b="1" dirty="0" smtClean="0">
                <a:solidFill>
                  <a:schemeClr val="accent1">
                    <a:lumMod val="75000"/>
                  </a:schemeClr>
                </a:solidFill>
              </a:rPr>
              <a:t>Technical Support</a:t>
            </a:r>
          </a:p>
          <a:p>
            <a:pPr lvl="1">
              <a:defRPr/>
            </a:pPr>
            <a:r>
              <a:rPr lang="en-US" sz="1800" dirty="0" smtClean="0">
                <a:solidFill>
                  <a:schemeClr val="accent1">
                    <a:lumMod val="75000"/>
                  </a:schemeClr>
                </a:solidFill>
              </a:rPr>
              <a:t>Central point of contact for support of all systems</a:t>
            </a:r>
          </a:p>
          <a:p>
            <a:pPr lvl="1">
              <a:defRPr/>
            </a:pPr>
            <a:r>
              <a:rPr lang="en-US" sz="1800" dirty="0" smtClean="0">
                <a:solidFill>
                  <a:schemeClr val="accent1">
                    <a:lumMod val="75000"/>
                  </a:schemeClr>
                </a:solidFill>
              </a:rPr>
              <a:t>Advanced Support for </a:t>
            </a:r>
            <a:r>
              <a:rPr lang="en-US" sz="1800" dirty="0" err="1" smtClean="0">
                <a:solidFill>
                  <a:schemeClr val="accent1">
                    <a:lumMod val="75000"/>
                  </a:schemeClr>
                </a:solidFill>
              </a:rPr>
              <a:t>TeraGrid</a:t>
            </a:r>
            <a:r>
              <a:rPr lang="en-US" sz="1800" dirty="0" smtClean="0">
                <a:solidFill>
                  <a:schemeClr val="accent1">
                    <a:lumMod val="75000"/>
                  </a:schemeClr>
                </a:solidFill>
              </a:rPr>
              <a:t> Applications (ASTA)</a:t>
            </a:r>
          </a:p>
          <a:p>
            <a:pPr lvl="1">
              <a:defRPr/>
            </a:pPr>
            <a:r>
              <a:rPr lang="en-US" sz="1800" dirty="0" smtClean="0">
                <a:solidFill>
                  <a:schemeClr val="accent1">
                    <a:lumMod val="75000"/>
                  </a:schemeClr>
                </a:solidFill>
              </a:rPr>
              <a:t>Education and training events and resources</a:t>
            </a:r>
          </a:p>
          <a:p>
            <a:pPr lvl="1">
              <a:defRPr/>
            </a:pPr>
            <a:r>
              <a:rPr lang="en-US" sz="1800" dirty="0" smtClean="0">
                <a:solidFill>
                  <a:schemeClr val="accent1">
                    <a:lumMod val="75000"/>
                  </a:schemeClr>
                </a:solidFill>
              </a:rPr>
              <a:t>Over 30 Science Gateways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2770" name="Group 2"/>
          <p:cNvGraphicFramePr>
            <a:graphicFrameLocks noGrp="1"/>
          </p:cNvGraphicFramePr>
          <p:nvPr/>
        </p:nvGraphicFramePr>
        <p:xfrm>
          <a:off x="838200" y="1066800"/>
          <a:ext cx="7678737" cy="4502702"/>
        </p:xfrm>
        <a:graphic>
          <a:graphicData uri="http://schemas.openxmlformats.org/drawingml/2006/table">
            <a:tbl>
              <a:tblPr/>
              <a:tblGrid>
                <a:gridCol w="5576424"/>
                <a:gridCol w="2102313"/>
              </a:tblGrid>
              <a:tr h="882098">
                <a:tc>
                  <a:txBody>
                    <a:bodyPr/>
                    <a:lstStyle/>
                    <a:p>
                      <a:pPr marL="0" marR="0" lvl="0" indent="0" algn="l"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000" b="0" i="0" u="none" strike="noStrike" cap="none" normalizeH="0" baseline="0" dirty="0" smtClean="0">
                          <a:ln>
                            <a:noFill/>
                          </a:ln>
                          <a:solidFill>
                            <a:srgbClr val="140083"/>
                          </a:solidFill>
                          <a:effectLst>
                            <a:outerShdw blurRad="38100" dist="38100" dir="2700000" algn="tl">
                              <a:srgbClr val="C0C0C0"/>
                            </a:outerShdw>
                          </a:effectLst>
                          <a:latin typeface="Arial" charset="0"/>
                          <a:cs typeface="Arial" charset="0"/>
                        </a:rPr>
                        <a:t>Use of TeraGrid Resources</a:t>
                      </a:r>
                    </a:p>
                  </a:txBody>
                  <a:tcPr marL="25400" marR="25400" marT="25400" marB="254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000" b="0" i="0" u="none" strike="noStrike" cap="none" normalizeH="0" baseline="0" dirty="0" smtClean="0">
                          <a:ln>
                            <a:noFill/>
                          </a:ln>
                          <a:solidFill>
                            <a:srgbClr val="8E0000"/>
                          </a:solidFill>
                          <a:effectLst>
                            <a:outerShdw blurRad="38100" dist="38100" dir="2700000" algn="tl">
                              <a:srgbClr val="C0C0C0"/>
                            </a:outerShdw>
                          </a:effectLst>
                          <a:latin typeface="Arial" charset="0"/>
                          <a:cs typeface="Arial" charset="0"/>
                        </a:rPr>
                        <a:t># of projects</a:t>
                      </a:r>
                      <a:endParaRPr kumimoji="0" lang="en-US" sz="1900" b="0" i="0" u="none" strike="noStrike" cap="none" normalizeH="0" baseline="0" dirty="0" smtClean="0">
                        <a:ln>
                          <a:noFill/>
                        </a:ln>
                        <a:solidFill>
                          <a:srgbClr val="8E0000"/>
                        </a:solidFill>
                        <a:effectLst>
                          <a:outerShdw blurRad="38100" dist="38100" dir="2700000" algn="tl">
                            <a:srgbClr val="C0C0C0"/>
                          </a:outerShdw>
                        </a:effectLst>
                        <a:latin typeface="Arial" charset="0"/>
                        <a:cs typeface="Arial" charset="0"/>
                      </a:endParaRPr>
                    </a:p>
                  </a:txBody>
                  <a:tcPr marL="25400" marR="25400" marT="25400" marB="254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589367">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smtClean="0">
                          <a:ln>
                            <a:noFill/>
                          </a:ln>
                          <a:solidFill>
                            <a:srgbClr val="140083"/>
                          </a:solidFill>
                          <a:effectLst/>
                          <a:latin typeface="Arial" charset="0"/>
                          <a:cs typeface="Arial" charset="0"/>
                        </a:rPr>
                        <a:t>Batch Computing on Individual Resources</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dirty="0" smtClean="0">
                          <a:ln>
                            <a:noFill/>
                          </a:ln>
                          <a:solidFill>
                            <a:srgbClr val="8E0000"/>
                          </a:solidFill>
                          <a:effectLst/>
                          <a:latin typeface="Arial" charset="0"/>
                          <a:cs typeface="Arial" charset="0"/>
                        </a:rPr>
                        <a:t>850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00"/>
                    </a:solidFill>
                  </a:tcPr>
                </a:tc>
              </a:tr>
              <a:tr h="589367">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smtClean="0">
                          <a:ln>
                            <a:noFill/>
                          </a:ln>
                          <a:solidFill>
                            <a:srgbClr val="140083"/>
                          </a:solidFill>
                          <a:effectLst/>
                          <a:latin typeface="Arial" charset="0"/>
                          <a:cs typeface="Arial" charset="0"/>
                        </a:rPr>
                        <a:t>Exploratory and Application Porting</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smtClean="0">
                          <a:ln>
                            <a:noFill/>
                          </a:ln>
                          <a:solidFill>
                            <a:srgbClr val="8E0000"/>
                          </a:solidFill>
                          <a:effectLst/>
                          <a:latin typeface="Arial" charset="0"/>
                          <a:cs typeface="Arial" charset="0"/>
                        </a:rPr>
                        <a:t>650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00"/>
                    </a:solidFill>
                  </a:tcPr>
                </a:tc>
              </a:tr>
              <a:tr h="590667">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smtClean="0">
                          <a:ln>
                            <a:noFill/>
                          </a:ln>
                          <a:solidFill>
                            <a:srgbClr val="140083"/>
                          </a:solidFill>
                          <a:effectLst/>
                          <a:latin typeface="Arial" charset="0"/>
                          <a:cs typeface="Arial" charset="0"/>
                        </a:rPr>
                        <a:t>Workflow, Ensemble, and Parameter Sweep</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smtClean="0">
                          <a:ln>
                            <a:noFill/>
                          </a:ln>
                          <a:solidFill>
                            <a:srgbClr val="8E0000"/>
                          </a:solidFill>
                          <a:effectLst/>
                          <a:latin typeface="Arial" charset="0"/>
                          <a:cs typeface="Arial" charset="0"/>
                        </a:rPr>
                        <a:t>160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00"/>
                    </a:solidFill>
                  </a:tcPr>
                </a:tc>
              </a:tr>
              <a:tr h="589367">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smtClean="0">
                          <a:ln>
                            <a:noFill/>
                          </a:ln>
                          <a:solidFill>
                            <a:srgbClr val="140083"/>
                          </a:solidFill>
                          <a:effectLst/>
                          <a:latin typeface="Arial" charset="0"/>
                          <a:cs typeface="Arial" charset="0"/>
                        </a:rPr>
                        <a:t>Science Gateway Access</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smtClean="0">
                          <a:ln>
                            <a:noFill/>
                          </a:ln>
                          <a:solidFill>
                            <a:srgbClr val="8E0000"/>
                          </a:solidFill>
                          <a:effectLst/>
                          <a:latin typeface="Arial" charset="0"/>
                          <a:cs typeface="Arial" charset="0"/>
                        </a:rPr>
                        <a:t>100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00"/>
                    </a:solidFill>
                  </a:tcPr>
                </a:tc>
              </a:tr>
              <a:tr h="589367">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smtClean="0">
                          <a:ln>
                            <a:noFill/>
                          </a:ln>
                          <a:solidFill>
                            <a:srgbClr val="140083"/>
                          </a:solidFill>
                          <a:effectLst/>
                          <a:latin typeface="Arial" charset="0"/>
                          <a:cs typeface="Arial" charset="0"/>
                        </a:rPr>
                        <a:t>Remote Interactive Steering and Visualization</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smtClean="0">
                          <a:ln>
                            <a:noFill/>
                          </a:ln>
                          <a:solidFill>
                            <a:srgbClr val="8E0000"/>
                          </a:solidFill>
                          <a:effectLst/>
                          <a:latin typeface="Arial" charset="0"/>
                          <a:cs typeface="Arial" charset="0"/>
                        </a:rPr>
                        <a:t>35</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00"/>
                    </a:solidFill>
                  </a:tcPr>
                </a:tc>
              </a:tr>
              <a:tr h="589367">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dirty="0" smtClean="0">
                          <a:ln>
                            <a:noFill/>
                          </a:ln>
                          <a:solidFill>
                            <a:srgbClr val="140083"/>
                          </a:solidFill>
                          <a:effectLst/>
                          <a:latin typeface="Arial" charset="0"/>
                          <a:cs typeface="Arial" charset="0"/>
                        </a:rPr>
                        <a:t>Tightly-Coupled Distributed Computation</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dirty="0" smtClean="0">
                          <a:ln>
                            <a:noFill/>
                          </a:ln>
                          <a:solidFill>
                            <a:srgbClr val="8E0000"/>
                          </a:solidFill>
                          <a:effectLst/>
                          <a:latin typeface="Arial" charset="0"/>
                          <a:cs typeface="Arial" charset="0"/>
                        </a:rPr>
                        <a:t>10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00"/>
                    </a:solidFill>
                  </a:tcPr>
                </a:tc>
              </a:tr>
            </a:tbl>
          </a:graphicData>
        </a:graphic>
      </p:graphicFrame>
      <p:sp>
        <p:nvSpPr>
          <p:cNvPr id="10268" name="Rectangle 54"/>
          <p:cNvSpPr>
            <a:spLocks noGrp="1" noChangeArrowheads="1"/>
          </p:cNvSpPr>
          <p:nvPr>
            <p:ph type="title"/>
          </p:nvPr>
        </p:nvSpPr>
        <p:spPr/>
        <p:txBody>
          <a:bodyPr rIns="0"/>
          <a:lstStyle/>
          <a:p>
            <a:pPr eaLnBrk="1" hangingPunct="1">
              <a:tabLst>
                <a:tab pos="0" algn="l"/>
                <a:tab pos="914400" algn="l"/>
                <a:tab pos="1828800" algn="l"/>
                <a:tab pos="2743200" algn="l"/>
                <a:tab pos="3657600" algn="l"/>
                <a:tab pos="4572000" algn="l"/>
                <a:tab pos="5486400" algn="l"/>
                <a:tab pos="6400800" algn="l"/>
                <a:tab pos="7315200" algn="l"/>
                <a:tab pos="8229600" algn="l"/>
              </a:tabLst>
            </a:pPr>
            <a:r>
              <a:rPr lang="en-US" dirty="0" err="1" smtClean="0">
                <a:solidFill>
                  <a:srgbClr val="C00000"/>
                </a:solidFill>
              </a:rPr>
              <a:t>TeraGrid</a:t>
            </a:r>
            <a:r>
              <a:rPr lang="en-US" dirty="0" smtClean="0">
                <a:solidFill>
                  <a:srgbClr val="C00000"/>
                </a:solidFill>
              </a:rPr>
              <a:t> Usage Modes in CY2008</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solidFill>
                  <a:srgbClr val="C00000"/>
                </a:solidFill>
              </a:rPr>
              <a:t>Policies and Operational Details</a:t>
            </a:r>
            <a:endParaRPr lang="en-US" sz="2400" dirty="0" smtClean="0">
              <a:solidFill>
                <a:srgbClr val="C00000"/>
              </a:solidFill>
            </a:endParaRPr>
          </a:p>
        </p:txBody>
      </p:sp>
      <p:sp>
        <p:nvSpPr>
          <p:cNvPr id="11267" name="Rectangle 7"/>
          <p:cNvSpPr>
            <a:spLocks noGrp="1" noChangeArrowheads="1"/>
          </p:cNvSpPr>
          <p:nvPr>
            <p:ph type="body" sz="half" idx="1"/>
          </p:nvPr>
        </p:nvSpPr>
        <p:spPr>
          <a:xfrm>
            <a:off x="304800" y="1066800"/>
            <a:ext cx="8534400" cy="5181600"/>
          </a:xfrm>
        </p:spPr>
        <p:txBody>
          <a:bodyPr/>
          <a:lstStyle/>
          <a:p>
            <a:r>
              <a:rPr lang="en-US" dirty="0" smtClean="0">
                <a:solidFill>
                  <a:schemeClr val="accent1">
                    <a:lumMod val="75000"/>
                  </a:schemeClr>
                </a:solidFill>
              </a:rPr>
              <a:t>Management: GIG – central point of coordination</a:t>
            </a:r>
          </a:p>
          <a:p>
            <a:r>
              <a:rPr lang="en-US" dirty="0" smtClean="0">
                <a:solidFill>
                  <a:schemeClr val="accent1">
                    <a:lumMod val="75000"/>
                  </a:schemeClr>
                </a:solidFill>
              </a:rPr>
              <a:t>Top-down process of determining who the resource providers (RP) are</a:t>
            </a:r>
          </a:p>
          <a:p>
            <a:pPr lvl="1"/>
            <a:r>
              <a:rPr lang="en-US" dirty="0" err="1" smtClean="0">
                <a:solidFill>
                  <a:schemeClr val="accent1">
                    <a:lumMod val="75000"/>
                  </a:schemeClr>
                </a:solidFill>
              </a:rPr>
              <a:t>Eg</a:t>
            </a:r>
            <a:r>
              <a:rPr lang="en-US" dirty="0" smtClean="0">
                <a:solidFill>
                  <a:schemeClr val="accent1">
                    <a:lumMod val="75000"/>
                  </a:schemeClr>
                </a:solidFill>
              </a:rPr>
              <a:t> LSU/LONI is an RP via a NSF HPCOPS award</a:t>
            </a:r>
          </a:p>
          <a:p>
            <a:r>
              <a:rPr lang="en-US" dirty="0" smtClean="0">
                <a:solidFill>
                  <a:schemeClr val="accent1">
                    <a:lumMod val="75000"/>
                  </a:schemeClr>
                </a:solidFill>
              </a:rPr>
              <a:t>User needs allocation to access resource</a:t>
            </a:r>
          </a:p>
          <a:p>
            <a:pPr lvl="1"/>
            <a:r>
              <a:rPr lang="en-US" sz="2000" dirty="0" err="1" smtClean="0">
                <a:solidFill>
                  <a:schemeClr val="accent1">
                    <a:lumMod val="75000"/>
                  </a:schemeClr>
                </a:solidFill>
              </a:rPr>
              <a:t>Eg</a:t>
            </a:r>
            <a:r>
              <a:rPr lang="en-US" sz="2000" dirty="0" smtClean="0">
                <a:solidFill>
                  <a:schemeClr val="accent1">
                    <a:lumMod val="75000"/>
                  </a:schemeClr>
                </a:solidFill>
              </a:rPr>
              <a:t> TRAC, PRAC, Educational</a:t>
            </a:r>
          </a:p>
          <a:p>
            <a:pPr lvl="1"/>
            <a:r>
              <a:rPr lang="en-US" dirty="0" smtClean="0">
                <a:solidFill>
                  <a:schemeClr val="accent1">
                    <a:lumMod val="75000"/>
                  </a:schemeClr>
                </a:solidFill>
              </a:rPr>
              <a:t>Allocation typically bound to a resource</a:t>
            </a:r>
          </a:p>
          <a:p>
            <a:r>
              <a:rPr lang="en-US" dirty="0" smtClean="0">
                <a:solidFill>
                  <a:schemeClr val="accent1">
                    <a:lumMod val="75000"/>
                  </a:schemeClr>
                </a:solidFill>
              </a:rPr>
              <a:t>We talked about co-scheduling </a:t>
            </a:r>
          </a:p>
          <a:p>
            <a:pPr lvl="1"/>
            <a:r>
              <a:rPr lang="en-US" dirty="0" smtClean="0">
                <a:solidFill>
                  <a:schemeClr val="accent1">
                    <a:lumMod val="75000"/>
                  </a:schemeClr>
                </a:solidFill>
              </a:rPr>
              <a:t>Is not provided for all intents and purposes</a:t>
            </a:r>
          </a:p>
          <a:p>
            <a:r>
              <a:rPr lang="en-US" dirty="0" smtClean="0">
                <a:solidFill>
                  <a:schemeClr val="accent1">
                    <a:lumMod val="75000"/>
                  </a:schemeClr>
                </a:solidFill>
              </a:rPr>
              <a:t>Users typically use a single resource at a time</a:t>
            </a:r>
          </a:p>
          <a:p>
            <a:pPr lvl="1"/>
            <a:r>
              <a:rPr lang="en-US" dirty="0" smtClean="0">
                <a:solidFill>
                  <a:schemeClr val="accent1">
                    <a:lumMod val="75000"/>
                  </a:schemeClr>
                </a:solidFill>
              </a:rPr>
              <a:t>See Usage Mode table </a:t>
            </a:r>
          </a:p>
          <a:p>
            <a:pPr lvl="1"/>
            <a:endParaRPr lang="en-US" dirty="0" smtClean="0">
              <a:solidFill>
                <a:schemeClr val="accent1">
                  <a:lumMod val="75000"/>
                </a:schemeClr>
              </a:solidFill>
            </a:endParaRPr>
          </a:p>
          <a:p>
            <a:pPr>
              <a:buNone/>
            </a:pPr>
            <a:endParaRPr lang="en-US" dirty="0" smtClean="0">
              <a:solidFill>
                <a:schemeClr val="accent1">
                  <a:lumMod val="75000"/>
                </a:schemeClr>
              </a:solidFill>
            </a:endParaRPr>
          </a:p>
          <a:p>
            <a:endParaRPr lang="en-US" dirty="0" smtClean="0">
              <a:solidFill>
                <a:schemeClr val="accent1">
                  <a:lumMod val="75000"/>
                </a:schemeClr>
              </a:solidFill>
            </a:endParaRPr>
          </a:p>
          <a:p>
            <a:pPr lvl="1">
              <a:buNone/>
            </a:pPr>
            <a:endParaRPr lang="en-US" sz="2000" dirty="0" smtClean="0">
              <a:solidFill>
                <a:schemeClr val="accent1">
                  <a:lumMod val="75000"/>
                </a:schemeClr>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838200" y="817563"/>
          <a:ext cx="7924800" cy="5087937"/>
        </p:xfrm>
        <a:graphic>
          <a:graphicData uri="http://schemas.openxmlformats.org/presentationml/2006/ole">
            <mc:AlternateContent xmlns:mc="http://schemas.openxmlformats.org/markup-compatibility/2006">
              <mc:Choice xmlns:v="urn:schemas-microsoft-com:vml" Requires="v">
                <p:oleObj spid="_x0000_s173071" name="Document" r:id="rId5" imgW="5931408" imgH="3810000" progId="Word.Document.8">
                  <p:embed/>
                </p:oleObj>
              </mc:Choice>
              <mc:Fallback>
                <p:oleObj name="Document" r:id="rId5" imgW="5931408" imgH="3810000" progId="Word.Document.8">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817563"/>
                        <a:ext cx="7924800" cy="5087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7" name="Picture 16" descr="tglogo-small"/>
          <p:cNvPicPr>
            <a:picLocks noChangeAspect="1" noChangeArrowheads="1"/>
          </p:cNvPicPr>
          <p:nvPr/>
        </p:nvPicPr>
        <p:blipFill>
          <a:blip r:embed="rId7"/>
          <a:srcRect/>
          <a:stretch>
            <a:fillRect/>
          </a:stretch>
        </p:blipFill>
        <p:spPr bwMode="auto">
          <a:xfrm>
            <a:off x="8656638" y="6081713"/>
            <a:ext cx="347662" cy="554037"/>
          </a:xfrm>
          <a:prstGeom prst="rect">
            <a:avLst/>
          </a:prstGeom>
          <a:noFill/>
          <a:ln w="9525">
            <a:noFill/>
            <a:miter lim="800000"/>
            <a:headEnd/>
            <a:tailEnd/>
          </a:ln>
        </p:spPr>
      </p:pic>
      <p:sp>
        <p:nvSpPr>
          <p:cNvPr id="1028" name="Rectangle 4"/>
          <p:cNvSpPr>
            <a:spLocks noGrp="1" noChangeArrowheads="1"/>
          </p:cNvSpPr>
          <p:nvPr>
            <p:ph type="title"/>
          </p:nvPr>
        </p:nvSpPr>
        <p:spPr>
          <a:xfrm>
            <a:off x="0" y="0"/>
            <a:ext cx="9144000" cy="1143000"/>
          </a:xfrm>
          <a:noFill/>
        </p:spPr>
        <p:txBody>
          <a:bodyPr/>
          <a:lstStyle/>
          <a:p>
            <a:pPr eaLnBrk="1" hangingPunct="1"/>
            <a:r>
              <a:rPr lang="en-US" dirty="0" err="1" smtClean="0">
                <a:solidFill>
                  <a:srgbClr val="C00000"/>
                </a:solidFill>
              </a:rPr>
              <a:t>TeraGrid</a:t>
            </a:r>
            <a:r>
              <a:rPr lang="en-US" dirty="0" smtClean="0">
                <a:solidFill>
                  <a:srgbClr val="C00000"/>
                </a:solidFill>
              </a:rPr>
              <a:t> Usage</a:t>
            </a:r>
          </a:p>
        </p:txBody>
      </p:sp>
    </p:spTree>
  </p:cSld>
  <p:clrMapOvr>
    <a:masterClrMapping/>
  </p:clrMapOvr>
  <p:transition xmlns:p14="http://schemas.microsoft.com/office/powerpoint/2010/main" advTm="6000">
    <p:random/>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 Science Grid</a:t>
            </a:r>
            <a:br>
              <a:rPr lang="en-US" dirty="0" smtClean="0"/>
            </a:br>
            <a:r>
              <a:rPr lang="en-US" sz="3111" dirty="0" smtClean="0"/>
              <a:t>http://</a:t>
            </a:r>
            <a:r>
              <a:rPr lang="en-US" sz="3111" dirty="0" err="1" smtClean="0"/>
              <a:t>www.openscience.org</a:t>
            </a:r>
            <a:endParaRPr lang="en-US" sz="3111" dirty="0"/>
          </a:p>
        </p:txBody>
      </p:sp>
      <p:sp>
        <p:nvSpPr>
          <p:cNvPr id="3" name="Content Placeholder 2"/>
          <p:cNvSpPr>
            <a:spLocks noGrp="1"/>
          </p:cNvSpPr>
          <p:nvPr>
            <p:ph idx="1"/>
          </p:nvPr>
        </p:nvSpPr>
        <p:spPr/>
        <p:txBody>
          <a:bodyPr>
            <a:normAutofit fontScale="77500" lnSpcReduction="20000"/>
          </a:bodyPr>
          <a:lstStyle/>
          <a:p>
            <a:r>
              <a:rPr lang="en-US" dirty="0" smtClean="0"/>
              <a:t>Bottom-Up Organization: OSG brings together computing and storage resources from campuses and research communities into a common, shared grid infrastructure over research networks via a common set of middleware</a:t>
            </a:r>
          </a:p>
          <a:p>
            <a:endParaRPr lang="en-US" dirty="0" smtClean="0"/>
          </a:p>
          <a:p>
            <a:r>
              <a:rPr lang="en-US" dirty="0" smtClean="0"/>
              <a:t>Philosophy:  OSG offers participating research communities low-threshold access to more resources than they could afford individually, via a combination of dedicated, scheduled and opportunistic alternatives</a:t>
            </a:r>
          </a:p>
          <a:p>
            <a:endParaRPr lang="en-US" dirty="0" smtClean="0"/>
          </a:p>
          <a:p>
            <a:r>
              <a:rPr lang="en-US" dirty="0" smtClean="0"/>
              <a:t>Management: OSG is a consortium of software, service and resource providers and researchers, who together build and operate the OSG project </a:t>
            </a:r>
            <a:endParaRPr lang="en-US"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49</a:t>
            </a:fld>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E1: References</a:t>
            </a:r>
            <a:endParaRPr lang="en-US" dirty="0"/>
          </a:p>
        </p:txBody>
      </p:sp>
      <p:sp>
        <p:nvSpPr>
          <p:cNvPr id="3" name="Content Placeholder 2"/>
          <p:cNvSpPr>
            <a:spLocks noGrp="1"/>
          </p:cNvSpPr>
          <p:nvPr>
            <p:ph idx="1"/>
          </p:nvPr>
        </p:nvSpPr>
        <p:spPr/>
        <p:txBody>
          <a:bodyPr>
            <a:normAutofit/>
          </a:bodyPr>
          <a:lstStyle/>
          <a:p>
            <a:endParaRPr lang="en-US" sz="2400" dirty="0" smtClean="0"/>
          </a:p>
          <a:p>
            <a:r>
              <a:rPr lang="en-US" sz="2400" dirty="0" smtClean="0"/>
              <a:t>Distributed Computing Practice for Large-Scale Science &amp; Engineering Applications:</a:t>
            </a:r>
          </a:p>
          <a:p>
            <a:pPr lvl="1"/>
            <a:r>
              <a:rPr lang="en-US" sz="2000" dirty="0">
                <a:hlinkClick r:id="rId2"/>
              </a:rPr>
              <a:t>https://</a:t>
            </a:r>
            <a:r>
              <a:rPr lang="en-US" sz="2000" dirty="0" err="1">
                <a:hlinkClick r:id="rId2"/>
              </a:rPr>
              <a:t>www.github.com</a:t>
            </a:r>
            <a:r>
              <a:rPr lang="en-US" sz="2000" dirty="0">
                <a:hlinkClick r:id="rId2"/>
              </a:rPr>
              <a:t>/saga-project/</a:t>
            </a:r>
            <a:r>
              <a:rPr lang="en-US" sz="2000" dirty="0" err="1">
                <a:hlinkClick r:id="rId2"/>
              </a:rPr>
              <a:t>radical.wp</a:t>
            </a:r>
            <a:r>
              <a:rPr lang="en-US" sz="2000" dirty="0">
                <a:hlinkClick r:id="rId2"/>
              </a:rPr>
              <a:t>/raw/master/publications/</a:t>
            </a:r>
            <a:r>
              <a:rPr lang="en-US" sz="2000" dirty="0" err="1">
                <a:hlinkClick r:id="rId2"/>
              </a:rPr>
              <a:t>pdf</a:t>
            </a:r>
            <a:r>
              <a:rPr lang="en-US" sz="2000" dirty="0">
                <a:hlinkClick r:id="rId2"/>
              </a:rPr>
              <a:t>/</a:t>
            </a:r>
            <a:r>
              <a:rPr lang="en-US" sz="2000" dirty="0" err="1">
                <a:hlinkClick r:id="rId2"/>
              </a:rPr>
              <a:t>dpa-surveypaper_draft.pdf</a:t>
            </a:r>
            <a:endParaRPr lang="en-US" sz="2000" dirty="0" smtClean="0"/>
          </a:p>
          <a:p>
            <a:r>
              <a:rPr lang="en-US" sz="2400" dirty="0" smtClean="0"/>
              <a:t>D. S. Katz, S. Jha, M. </a:t>
            </a:r>
            <a:r>
              <a:rPr lang="en-US" sz="2400" dirty="0" err="1" smtClean="0"/>
              <a:t>Parashar</a:t>
            </a:r>
            <a:r>
              <a:rPr lang="en-US" sz="2400" dirty="0" smtClean="0"/>
              <a:t>, O. </a:t>
            </a:r>
            <a:r>
              <a:rPr lang="en-US" sz="2400" dirty="0" err="1" smtClean="0"/>
              <a:t>Rana</a:t>
            </a:r>
            <a:r>
              <a:rPr lang="en-US" sz="2400" dirty="0" smtClean="0"/>
              <a:t>, and J. </a:t>
            </a:r>
            <a:r>
              <a:rPr lang="en-US" sz="2400" dirty="0" err="1" smtClean="0"/>
              <a:t>Weissman</a:t>
            </a:r>
            <a:r>
              <a:rPr lang="en-US" sz="2400" dirty="0" smtClean="0"/>
              <a:t>. Survey and Analysis of Production Distributed Computing Infrastructures. Technical Report CI-TR-7-0811. Computation Institute, University of Chicago &amp; Argonne National Laboratory:</a:t>
            </a:r>
          </a:p>
          <a:p>
            <a:pPr lvl="1"/>
            <a:r>
              <a:rPr lang="en-US" sz="2000" dirty="0" smtClean="0"/>
              <a:t> 	</a:t>
            </a:r>
            <a:r>
              <a:rPr lang="en-US" sz="2000" dirty="0" smtClean="0">
                <a:hlinkClick r:id="rId3"/>
              </a:rPr>
              <a:t>http://www.ci.uchicago.edu/research/papers/CI-TR-7-0811</a:t>
            </a:r>
            <a:endParaRPr lang="en-US" sz="2000"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5</a:t>
            </a:fld>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 Science Grid</a:t>
            </a:r>
            <a:br>
              <a:rPr lang="en-US" dirty="0" smtClean="0"/>
            </a:br>
            <a:r>
              <a:rPr lang="en-US" sz="3111" dirty="0" smtClean="0"/>
              <a:t>http://</a:t>
            </a:r>
            <a:r>
              <a:rPr lang="en-US" sz="3111" dirty="0" err="1" smtClean="0"/>
              <a:t>www.openscience.org</a:t>
            </a:r>
            <a:endParaRPr lang="en-US" sz="3111" dirty="0"/>
          </a:p>
        </p:txBody>
      </p:sp>
      <p:sp>
        <p:nvSpPr>
          <p:cNvPr id="3" name="Content Placeholder 2"/>
          <p:cNvSpPr>
            <a:spLocks noGrp="1"/>
          </p:cNvSpPr>
          <p:nvPr>
            <p:ph idx="1"/>
          </p:nvPr>
        </p:nvSpPr>
        <p:spPr/>
        <p:txBody>
          <a:bodyPr>
            <a:normAutofit fontScale="92500" lnSpcReduction="20000"/>
          </a:bodyPr>
          <a:lstStyle/>
          <a:p>
            <a:r>
              <a:rPr lang="en-US" dirty="0" smtClean="0"/>
              <a:t>OSG Consortium members' independently owned and managed resources make up the distributed facility, agreements between them provide the glue for it</a:t>
            </a:r>
          </a:p>
          <a:p>
            <a:pPr lvl="1"/>
            <a:r>
              <a:rPr lang="en-US" dirty="0" smtClean="0"/>
              <a:t>Organized around Virtual Organizations</a:t>
            </a:r>
          </a:p>
          <a:p>
            <a:pPr>
              <a:buNone/>
            </a:pPr>
            <a:endParaRPr lang="en-US" dirty="0" smtClean="0"/>
          </a:p>
          <a:p>
            <a:r>
              <a:rPr lang="en-US" dirty="0" smtClean="0"/>
              <a:t>Software: Virtual Data Toolkit provides packaged, tested and supported collections of software for installation on participating compute and storage nodes and a client package for end-user researchers.</a:t>
            </a:r>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50</a:t>
            </a:fld>
            <a:endParaRPr lang="en-US"/>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3"/>
          <p:cNvSpPr>
            <a:spLocks noGrp="1"/>
          </p:cNvSpPr>
          <p:nvPr>
            <p:ph type="dt" sz="half" idx="4294967295"/>
          </p:nvPr>
        </p:nvSpPr>
        <p:spPr>
          <a:xfrm>
            <a:off x="0" y="6553200"/>
            <a:ext cx="2133600" cy="304800"/>
          </a:xfrm>
          <a:prstGeom prst="rect">
            <a:avLst/>
          </a:prstGeom>
        </p:spPr>
        <p:txBody>
          <a:bodyPr/>
          <a:lstStyle/>
          <a:p>
            <a:r>
              <a:rPr lang="en-US"/>
              <a:t>5 April 2006</a:t>
            </a:r>
          </a:p>
        </p:txBody>
      </p:sp>
      <p:sp>
        <p:nvSpPr>
          <p:cNvPr id="17" name="Footer Placeholder 4"/>
          <p:cNvSpPr>
            <a:spLocks noGrp="1"/>
          </p:cNvSpPr>
          <p:nvPr>
            <p:ph type="ftr" sz="quarter" idx="11"/>
          </p:nvPr>
        </p:nvSpPr>
        <p:spPr/>
        <p:txBody>
          <a:bodyPr/>
          <a:lstStyle/>
          <a:p>
            <a:r>
              <a:rPr lang="en-US"/>
              <a:t>D. Olson, OSG for DOSAR Workshop</a:t>
            </a:r>
          </a:p>
        </p:txBody>
      </p:sp>
      <p:sp>
        <p:nvSpPr>
          <p:cNvPr id="18" name="Slide Number Placeholder 5"/>
          <p:cNvSpPr>
            <a:spLocks noGrp="1"/>
          </p:cNvSpPr>
          <p:nvPr>
            <p:ph type="sldNum" sz="quarter" idx="12"/>
          </p:nvPr>
        </p:nvSpPr>
        <p:spPr/>
        <p:txBody>
          <a:bodyPr/>
          <a:lstStyle/>
          <a:p>
            <a:fld id="{80051398-1D5B-4A4F-A42A-6C7A2287F5D0}" type="slidenum">
              <a:rPr lang="en-US"/>
              <a:pPr/>
              <a:t>51</a:t>
            </a:fld>
            <a:endParaRPr lang="en-US"/>
          </a:p>
        </p:txBody>
      </p:sp>
      <p:sp>
        <p:nvSpPr>
          <p:cNvPr id="13314" name="Rectangle 2"/>
          <p:cNvSpPr>
            <a:spLocks noGrp="1" noChangeArrowheads="1"/>
          </p:cNvSpPr>
          <p:nvPr>
            <p:ph type="title"/>
          </p:nvPr>
        </p:nvSpPr>
        <p:spPr/>
        <p:txBody>
          <a:bodyPr/>
          <a:lstStyle/>
          <a:p>
            <a:r>
              <a:rPr lang="en-US" sz="3600"/>
              <a:t>OSG Middleware</a:t>
            </a:r>
            <a:endParaRPr lang="en-US" sz="2000"/>
          </a:p>
        </p:txBody>
      </p:sp>
      <p:sp>
        <p:nvSpPr>
          <p:cNvPr id="13315" name="Rectangle 3"/>
          <p:cNvSpPr>
            <a:spLocks noChangeArrowheads="1"/>
          </p:cNvSpPr>
          <p:nvPr/>
        </p:nvSpPr>
        <p:spPr bwMode="auto">
          <a:xfrm>
            <a:off x="796925" y="3128963"/>
            <a:ext cx="6880225" cy="865187"/>
          </a:xfrm>
          <a:prstGeom prst="rect">
            <a:avLst/>
          </a:prstGeom>
          <a:noFill/>
          <a:ln w="9525">
            <a:noFill/>
            <a:miter lim="800000"/>
            <a:headEnd/>
            <a:tailEnd/>
          </a:ln>
          <a:effectLst/>
        </p:spPr>
        <p:txBody>
          <a:bodyPr>
            <a:prstTxWarp prst="textNoShape">
              <a:avLst/>
            </a:prstTxWarp>
          </a:bodyPr>
          <a:lstStyle/>
          <a:p>
            <a:pPr algn="ctr"/>
            <a:endParaRPr lang="en-US" sz="2000">
              <a:solidFill>
                <a:schemeClr val="tx2"/>
              </a:solidFill>
              <a:latin typeface="Comic Sans MS" charset="0"/>
            </a:endParaRPr>
          </a:p>
        </p:txBody>
      </p:sp>
      <p:sp>
        <p:nvSpPr>
          <p:cNvPr id="13316" name="Rectangle 4"/>
          <p:cNvSpPr>
            <a:spLocks noChangeArrowheads="1"/>
          </p:cNvSpPr>
          <p:nvPr/>
        </p:nvSpPr>
        <p:spPr bwMode="auto">
          <a:xfrm rot="-5400000">
            <a:off x="278606" y="4647407"/>
            <a:ext cx="2276475" cy="341312"/>
          </a:xfrm>
          <a:prstGeom prst="rect">
            <a:avLst/>
          </a:prstGeom>
          <a:noFill/>
          <a:ln w="9525">
            <a:noFill/>
            <a:miter lim="800000"/>
            <a:headEnd/>
            <a:tailEnd/>
          </a:ln>
          <a:effectLst/>
        </p:spPr>
        <p:txBody>
          <a:bodyPr>
            <a:prstTxWarp prst="textNoShape">
              <a:avLst/>
            </a:prstTxWarp>
          </a:bodyPr>
          <a:lstStyle/>
          <a:p>
            <a:pPr algn="ctr"/>
            <a:r>
              <a:rPr lang="en-US" sz="2000">
                <a:solidFill>
                  <a:schemeClr val="tx2"/>
                </a:solidFill>
                <a:latin typeface="Comic Sans MS" charset="0"/>
              </a:rPr>
              <a:t>Infrastructure</a:t>
            </a:r>
          </a:p>
        </p:txBody>
      </p:sp>
      <p:sp>
        <p:nvSpPr>
          <p:cNvPr id="13317" name="Rectangle 5"/>
          <p:cNvSpPr>
            <a:spLocks noChangeArrowheads="1"/>
          </p:cNvSpPr>
          <p:nvPr/>
        </p:nvSpPr>
        <p:spPr bwMode="auto">
          <a:xfrm rot="-5400000">
            <a:off x="561182" y="2166143"/>
            <a:ext cx="1657350" cy="341313"/>
          </a:xfrm>
          <a:prstGeom prst="rect">
            <a:avLst/>
          </a:prstGeom>
          <a:noFill/>
          <a:ln w="9525">
            <a:noFill/>
            <a:miter lim="800000"/>
            <a:headEnd/>
            <a:tailEnd/>
          </a:ln>
          <a:effectLst/>
        </p:spPr>
        <p:txBody>
          <a:bodyPr>
            <a:prstTxWarp prst="textNoShape">
              <a:avLst/>
            </a:prstTxWarp>
          </a:bodyPr>
          <a:lstStyle/>
          <a:p>
            <a:pPr algn="ctr"/>
            <a:r>
              <a:rPr lang="en-US" sz="2000">
                <a:solidFill>
                  <a:schemeClr val="tx2"/>
                </a:solidFill>
                <a:latin typeface="Comic Sans MS" charset="0"/>
              </a:rPr>
              <a:t>Applications </a:t>
            </a:r>
          </a:p>
        </p:txBody>
      </p:sp>
      <p:sp>
        <p:nvSpPr>
          <p:cNvPr id="13319" name="Rectangle 7"/>
          <p:cNvSpPr>
            <a:spLocks noChangeArrowheads="1"/>
          </p:cNvSpPr>
          <p:nvPr/>
        </p:nvSpPr>
        <p:spPr bwMode="auto">
          <a:xfrm>
            <a:off x="1651000" y="5181600"/>
            <a:ext cx="6184900" cy="1009650"/>
          </a:xfrm>
          <a:prstGeom prst="rect">
            <a:avLst/>
          </a:prstGeom>
          <a:noFill/>
          <a:ln w="38100">
            <a:solidFill>
              <a:srgbClr val="CC66FF"/>
            </a:solidFill>
            <a:miter lim="800000"/>
            <a:headEnd/>
            <a:tailEnd/>
          </a:ln>
          <a:effectLst/>
        </p:spPr>
        <p:txBody>
          <a:bodyPr>
            <a:prstTxWarp prst="textNoShape">
              <a:avLst/>
            </a:prstTxWarp>
            <a:spAutoFit/>
          </a:bodyPr>
          <a:lstStyle/>
          <a:p>
            <a:pPr algn="ctr">
              <a:spcBef>
                <a:spcPct val="20000"/>
              </a:spcBef>
            </a:pPr>
            <a:r>
              <a:rPr kumimoji="1" lang="en-US">
                <a:solidFill>
                  <a:srgbClr val="000080"/>
                </a:solidFill>
                <a:ea typeface="ＭＳ Ｐゴシック" charset="-128"/>
                <a:cs typeface="ＭＳ Ｐゴシック" charset="-128"/>
              </a:rPr>
              <a:t>Core grid technology distributions: </a:t>
            </a:r>
          </a:p>
          <a:p>
            <a:pPr algn="ctr">
              <a:spcBef>
                <a:spcPct val="20000"/>
              </a:spcBef>
            </a:pPr>
            <a:r>
              <a:rPr kumimoji="1" lang="en-US">
                <a:solidFill>
                  <a:srgbClr val="004080"/>
                </a:solidFill>
                <a:ea typeface="ＭＳ Ｐゴシック" charset="-128"/>
                <a:cs typeface="ＭＳ Ｐゴシック" charset="-128"/>
              </a:rPr>
              <a:t>Condor, Globus, Myproxy: shared with TeraGrid and others</a:t>
            </a:r>
          </a:p>
        </p:txBody>
      </p:sp>
      <p:sp>
        <p:nvSpPr>
          <p:cNvPr id="13320" name="Rectangle 8"/>
          <p:cNvSpPr>
            <a:spLocks noChangeArrowheads="1"/>
          </p:cNvSpPr>
          <p:nvPr/>
        </p:nvSpPr>
        <p:spPr bwMode="auto">
          <a:xfrm>
            <a:off x="1651000" y="4089400"/>
            <a:ext cx="6161088" cy="984250"/>
          </a:xfrm>
          <a:prstGeom prst="rect">
            <a:avLst/>
          </a:prstGeom>
          <a:noFill/>
          <a:ln w="38100">
            <a:solidFill>
              <a:srgbClr val="FF8000"/>
            </a:solidFill>
            <a:miter lim="800000"/>
            <a:headEnd/>
            <a:tailEnd/>
          </a:ln>
          <a:effectLst/>
        </p:spPr>
        <p:txBody>
          <a:bodyPr>
            <a:prstTxWarp prst="textNoShape">
              <a:avLst/>
            </a:prstTxWarp>
            <a:spAutoFit/>
          </a:bodyPr>
          <a:lstStyle/>
          <a:p>
            <a:pPr algn="ctr">
              <a:spcBef>
                <a:spcPct val="20000"/>
              </a:spcBef>
            </a:pPr>
            <a:r>
              <a:rPr kumimoji="1" lang="en-US" sz="2000" b="1">
                <a:solidFill>
                  <a:srgbClr val="000080"/>
                </a:solidFill>
                <a:ea typeface="ＭＳ Ｐゴシック" charset="-128"/>
                <a:cs typeface="ＭＳ Ｐゴシック" charset="-128"/>
              </a:rPr>
              <a:t>Virtual Data Toolkit (VDT) </a:t>
            </a:r>
            <a:br>
              <a:rPr kumimoji="1" lang="en-US" sz="2000" b="1">
                <a:solidFill>
                  <a:srgbClr val="000080"/>
                </a:solidFill>
                <a:ea typeface="ＭＳ Ｐゴシック" charset="-128"/>
                <a:cs typeface="ＭＳ Ｐゴシック" charset="-128"/>
              </a:rPr>
            </a:br>
            <a:r>
              <a:rPr kumimoji="1" lang="en-US">
                <a:solidFill>
                  <a:srgbClr val="000080"/>
                </a:solidFill>
                <a:ea typeface="ＭＳ Ｐゴシック" charset="-128"/>
                <a:cs typeface="ＭＳ Ｐゴシック" charset="-128"/>
              </a:rPr>
              <a:t> </a:t>
            </a:r>
            <a:r>
              <a:rPr kumimoji="1" lang="en-US">
                <a:solidFill>
                  <a:srgbClr val="004080"/>
                </a:solidFill>
                <a:ea typeface="ＭＳ Ｐゴシック" charset="-128"/>
                <a:cs typeface="ＭＳ Ｐゴシック" charset="-128"/>
              </a:rPr>
              <a:t>core technologies + software needed by stakeholders:many components shared with EGEE </a:t>
            </a:r>
          </a:p>
        </p:txBody>
      </p:sp>
      <p:sp>
        <p:nvSpPr>
          <p:cNvPr id="13321" name="Rectangle 9"/>
          <p:cNvSpPr>
            <a:spLocks noChangeArrowheads="1"/>
          </p:cNvSpPr>
          <p:nvPr/>
        </p:nvSpPr>
        <p:spPr bwMode="auto">
          <a:xfrm>
            <a:off x="1676400" y="3181350"/>
            <a:ext cx="6161088" cy="800100"/>
          </a:xfrm>
          <a:prstGeom prst="rect">
            <a:avLst/>
          </a:prstGeom>
          <a:noFill/>
          <a:ln w="38100">
            <a:solidFill>
              <a:srgbClr val="FF8000"/>
            </a:solidFill>
            <a:miter lim="800000"/>
            <a:headEnd/>
            <a:tailEnd/>
          </a:ln>
          <a:effectLst/>
        </p:spPr>
        <p:txBody>
          <a:bodyPr>
            <a:prstTxWarp prst="textNoShape">
              <a:avLst/>
            </a:prstTxWarp>
            <a:spAutoFit/>
          </a:bodyPr>
          <a:lstStyle/>
          <a:p>
            <a:pPr algn="ctr">
              <a:spcBef>
                <a:spcPct val="20000"/>
              </a:spcBef>
            </a:pPr>
            <a:r>
              <a:rPr kumimoji="1" lang="en-US" sz="2000" b="1">
                <a:solidFill>
                  <a:srgbClr val="000080"/>
                </a:solidFill>
                <a:ea typeface="ＭＳ Ｐゴシック" charset="-128"/>
                <a:cs typeface="ＭＳ Ｐゴシック" charset="-128"/>
              </a:rPr>
              <a:t>OSG Release Cache:</a:t>
            </a:r>
            <a:r>
              <a:rPr kumimoji="1" lang="en-US" sz="2000">
                <a:solidFill>
                  <a:srgbClr val="000080"/>
                </a:solidFill>
                <a:ea typeface="ＭＳ Ｐゴシック" charset="-128"/>
                <a:cs typeface="ＭＳ Ｐゴシック" charset="-128"/>
              </a:rPr>
              <a:t> </a:t>
            </a:r>
          </a:p>
          <a:p>
            <a:pPr algn="ctr">
              <a:spcBef>
                <a:spcPct val="20000"/>
              </a:spcBef>
            </a:pPr>
            <a:r>
              <a:rPr kumimoji="1" lang="en-US" sz="2000">
                <a:solidFill>
                  <a:srgbClr val="004080"/>
                </a:solidFill>
                <a:ea typeface="ＭＳ Ｐゴシック" charset="-128"/>
                <a:cs typeface="ＭＳ Ｐゴシック" charset="-128"/>
              </a:rPr>
              <a:t>OSG specific configurations, utilities etc.</a:t>
            </a:r>
          </a:p>
        </p:txBody>
      </p:sp>
      <p:sp>
        <p:nvSpPr>
          <p:cNvPr id="13324" name="Text Box 12"/>
          <p:cNvSpPr txBox="1">
            <a:spLocks noChangeArrowheads="1"/>
          </p:cNvSpPr>
          <p:nvPr/>
        </p:nvSpPr>
        <p:spPr bwMode="auto">
          <a:xfrm>
            <a:off x="2286000" y="1219200"/>
            <a:ext cx="4364038" cy="404813"/>
          </a:xfrm>
          <a:prstGeom prst="rect">
            <a:avLst/>
          </a:prstGeom>
          <a:noFill/>
          <a:ln w="38100">
            <a:solidFill>
              <a:srgbClr val="008000"/>
            </a:solidFill>
            <a:miter lim="800000"/>
            <a:headEnd/>
            <a:tailEnd/>
          </a:ln>
          <a:effectLst/>
        </p:spPr>
        <p:txBody>
          <a:bodyPr>
            <a:prstTxWarp prst="textNoShape">
              <a:avLst/>
            </a:prstTxWarp>
            <a:spAutoFit/>
          </a:bodyPr>
          <a:lstStyle/>
          <a:p>
            <a:pPr algn="ctr">
              <a:spcBef>
                <a:spcPct val="20000"/>
              </a:spcBef>
            </a:pPr>
            <a:r>
              <a:rPr lang="en-US">
                <a:solidFill>
                  <a:srgbClr val="000080"/>
                </a:solidFill>
              </a:rPr>
              <a:t>User Science Codes and Interfaces</a:t>
            </a:r>
          </a:p>
        </p:txBody>
      </p:sp>
      <p:sp>
        <p:nvSpPr>
          <p:cNvPr id="13325" name="Text Box 13"/>
          <p:cNvSpPr txBox="1">
            <a:spLocks noChangeArrowheads="1"/>
          </p:cNvSpPr>
          <p:nvPr/>
        </p:nvSpPr>
        <p:spPr bwMode="auto">
          <a:xfrm>
            <a:off x="2282825" y="6364288"/>
            <a:ext cx="5113338" cy="404812"/>
          </a:xfrm>
          <a:prstGeom prst="rect">
            <a:avLst/>
          </a:prstGeom>
          <a:solidFill>
            <a:srgbClr val="ECF7F8"/>
          </a:solidFill>
          <a:ln w="38100">
            <a:solidFill>
              <a:srgbClr val="008000"/>
            </a:solidFill>
            <a:miter lim="800000"/>
            <a:headEnd/>
            <a:tailEnd/>
          </a:ln>
          <a:effectLst/>
        </p:spPr>
        <p:txBody>
          <a:bodyPr>
            <a:prstTxWarp prst="textNoShape">
              <a:avLst/>
            </a:prstTxWarp>
            <a:spAutoFit/>
          </a:bodyPr>
          <a:lstStyle/>
          <a:p>
            <a:pPr algn="ctr">
              <a:spcBef>
                <a:spcPct val="20000"/>
              </a:spcBef>
            </a:pPr>
            <a:r>
              <a:rPr lang="en-US">
                <a:solidFill>
                  <a:srgbClr val="000080"/>
                </a:solidFill>
              </a:rPr>
              <a:t>Existing Operating, Batch systems and Utilities. </a:t>
            </a:r>
          </a:p>
        </p:txBody>
      </p:sp>
      <p:grpSp>
        <p:nvGrpSpPr>
          <p:cNvPr id="2" name="Group 15"/>
          <p:cNvGrpSpPr>
            <a:grpSpLocks/>
          </p:cNvGrpSpPr>
          <p:nvPr/>
        </p:nvGrpSpPr>
        <p:grpSpPr bwMode="auto">
          <a:xfrm>
            <a:off x="1676400" y="1905000"/>
            <a:ext cx="6127750" cy="1169988"/>
            <a:chOff x="1051" y="1315"/>
            <a:chExt cx="3860" cy="737"/>
          </a:xfrm>
        </p:grpSpPr>
        <p:sp>
          <p:nvSpPr>
            <p:cNvPr id="13322" name="Text Box 10"/>
            <p:cNvSpPr txBox="1">
              <a:spLocks noChangeArrowheads="1"/>
            </p:cNvSpPr>
            <p:nvPr/>
          </p:nvSpPr>
          <p:spPr bwMode="auto">
            <a:xfrm>
              <a:off x="3646" y="1503"/>
              <a:ext cx="1226" cy="511"/>
            </a:xfrm>
            <a:prstGeom prst="rect">
              <a:avLst/>
            </a:prstGeom>
            <a:noFill/>
            <a:ln w="38100">
              <a:solidFill>
                <a:srgbClr val="3399FF"/>
              </a:solidFill>
              <a:miter lim="800000"/>
              <a:headEnd/>
              <a:tailEnd/>
            </a:ln>
            <a:effectLst/>
          </p:spPr>
          <p:txBody>
            <a:bodyPr>
              <a:prstTxWarp prst="textNoShape">
                <a:avLst/>
              </a:prstTxWarp>
              <a:spAutoFit/>
            </a:bodyPr>
            <a:lstStyle/>
            <a:p>
              <a:pPr algn="ctr">
                <a:spcBef>
                  <a:spcPct val="20000"/>
                </a:spcBef>
              </a:pPr>
              <a:r>
                <a:rPr lang="en-US" sz="1400">
                  <a:solidFill>
                    <a:srgbClr val="000080"/>
                  </a:solidFill>
                </a:rPr>
                <a:t>HEP</a:t>
              </a:r>
            </a:p>
            <a:p>
              <a:pPr algn="ctr">
                <a:spcBef>
                  <a:spcPct val="20000"/>
                </a:spcBef>
              </a:pPr>
              <a:r>
                <a:rPr lang="en-US" sz="1400">
                  <a:solidFill>
                    <a:srgbClr val="000080"/>
                  </a:solidFill>
                </a:rPr>
                <a:t>Data and workflow management etc</a:t>
              </a:r>
            </a:p>
          </p:txBody>
        </p:sp>
        <p:sp>
          <p:nvSpPr>
            <p:cNvPr id="13323" name="Text Box 11"/>
            <p:cNvSpPr txBox="1">
              <a:spLocks noChangeArrowheads="1"/>
            </p:cNvSpPr>
            <p:nvPr/>
          </p:nvSpPr>
          <p:spPr bwMode="auto">
            <a:xfrm>
              <a:off x="1134" y="1431"/>
              <a:ext cx="989" cy="575"/>
            </a:xfrm>
            <a:prstGeom prst="rect">
              <a:avLst/>
            </a:prstGeom>
            <a:noFill/>
            <a:ln w="38100">
              <a:solidFill>
                <a:srgbClr val="3399FF"/>
              </a:solidFill>
              <a:miter lim="800000"/>
              <a:headEnd/>
              <a:tailEnd/>
            </a:ln>
            <a:effectLst/>
          </p:spPr>
          <p:txBody>
            <a:bodyPr>
              <a:prstTxWarp prst="textNoShape">
                <a:avLst/>
              </a:prstTxWarp>
              <a:spAutoFit/>
            </a:bodyPr>
            <a:lstStyle/>
            <a:p>
              <a:pPr algn="ctr">
                <a:spcBef>
                  <a:spcPct val="20000"/>
                </a:spcBef>
              </a:pPr>
              <a:r>
                <a:rPr lang="en-US" sz="1600">
                  <a:solidFill>
                    <a:srgbClr val="000080"/>
                  </a:solidFill>
                </a:rPr>
                <a:t>Biology</a:t>
              </a:r>
            </a:p>
            <a:p>
              <a:pPr algn="ctr">
                <a:spcBef>
                  <a:spcPct val="20000"/>
                </a:spcBef>
              </a:pPr>
              <a:r>
                <a:rPr lang="en-US" sz="1600">
                  <a:solidFill>
                    <a:srgbClr val="000080"/>
                  </a:solidFill>
                </a:rPr>
                <a:t>Portals, databases etc</a:t>
              </a:r>
            </a:p>
          </p:txBody>
        </p:sp>
        <p:sp>
          <p:nvSpPr>
            <p:cNvPr id="13326" name="Text Box 14"/>
            <p:cNvSpPr txBox="1">
              <a:spLocks noChangeArrowheads="1"/>
            </p:cNvSpPr>
            <p:nvPr/>
          </p:nvSpPr>
          <p:spPr bwMode="auto">
            <a:xfrm>
              <a:off x="2182" y="1591"/>
              <a:ext cx="1410" cy="421"/>
            </a:xfrm>
            <a:prstGeom prst="rect">
              <a:avLst/>
            </a:prstGeom>
            <a:noFill/>
            <a:ln w="38100">
              <a:solidFill>
                <a:srgbClr val="3399FF"/>
              </a:solidFill>
              <a:miter lim="800000"/>
              <a:headEnd/>
              <a:tailEnd/>
            </a:ln>
            <a:effectLst/>
          </p:spPr>
          <p:txBody>
            <a:bodyPr>
              <a:prstTxWarp prst="textNoShape">
                <a:avLst/>
              </a:prstTxWarp>
              <a:spAutoFit/>
            </a:bodyPr>
            <a:lstStyle/>
            <a:p>
              <a:pPr algn="ctr">
                <a:spcBef>
                  <a:spcPct val="20000"/>
                </a:spcBef>
              </a:pPr>
              <a:r>
                <a:rPr lang="en-US" sz="1600">
                  <a:solidFill>
                    <a:srgbClr val="000080"/>
                  </a:solidFill>
                </a:rPr>
                <a:t>Astrophysics</a:t>
              </a:r>
            </a:p>
            <a:p>
              <a:pPr algn="ctr">
                <a:spcBef>
                  <a:spcPct val="20000"/>
                </a:spcBef>
              </a:pPr>
              <a:r>
                <a:rPr lang="en-US" sz="1600">
                  <a:solidFill>
                    <a:srgbClr val="000080"/>
                  </a:solidFill>
                </a:rPr>
                <a:t>Data replication etc</a:t>
              </a:r>
            </a:p>
          </p:txBody>
        </p:sp>
        <p:sp>
          <p:nvSpPr>
            <p:cNvPr id="13318" name="Rectangle 6"/>
            <p:cNvSpPr>
              <a:spLocks noChangeArrowheads="1"/>
            </p:cNvSpPr>
            <p:nvPr/>
          </p:nvSpPr>
          <p:spPr bwMode="auto">
            <a:xfrm>
              <a:off x="1051" y="1315"/>
              <a:ext cx="3860" cy="737"/>
            </a:xfrm>
            <a:prstGeom prst="rect">
              <a:avLst/>
            </a:prstGeom>
            <a:noFill/>
            <a:ln w="38100">
              <a:solidFill>
                <a:srgbClr val="3399FF"/>
              </a:solidFill>
              <a:miter lim="800000"/>
              <a:headEnd/>
              <a:tailEnd/>
            </a:ln>
            <a:effectLst/>
          </p:spPr>
          <p:txBody>
            <a:bodyPr>
              <a:prstTxWarp prst="textNoShape">
                <a:avLst/>
              </a:prstTxWarp>
            </a:bodyPr>
            <a:lstStyle/>
            <a:p>
              <a:pPr algn="ctr"/>
              <a:r>
                <a:rPr lang="en-US" sz="2000" b="1">
                  <a:solidFill>
                    <a:schemeClr val="tx2"/>
                  </a:solidFill>
                </a:rPr>
                <a:t>VO Middleware</a:t>
              </a:r>
              <a:endParaRPr lang="en-US">
                <a:solidFill>
                  <a:schemeClr val="tx2"/>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79278"/>
            <a:ext cx="7943964" cy="848690"/>
          </a:xfrm>
        </p:spPr>
        <p:txBody>
          <a:bodyPr>
            <a:normAutofit/>
          </a:bodyPr>
          <a:lstStyle/>
          <a:p>
            <a:r>
              <a:rPr lang="en-US" sz="3200" dirty="0" smtClean="0"/>
              <a:t>It takes </a:t>
            </a:r>
            <a:r>
              <a:rPr lang="en-US" sz="3200" dirty="0" err="1" smtClean="0"/>
              <a:t>VOs</a:t>
            </a:r>
            <a:r>
              <a:rPr lang="en-US" sz="3200" dirty="0" smtClean="0"/>
              <a:t> to make OSG work!</a:t>
            </a:r>
            <a:endParaRPr lang="en-US" sz="3200" dirty="0"/>
          </a:p>
        </p:txBody>
      </p:sp>
      <p:sp>
        <p:nvSpPr>
          <p:cNvPr id="4" name="Date Placeholder 2"/>
          <p:cNvSpPr>
            <a:spLocks noGrp="1"/>
          </p:cNvSpPr>
          <p:nvPr>
            <p:ph type="dt" sz="half" idx="10"/>
          </p:nvPr>
        </p:nvSpPr>
        <p:spPr/>
        <p:txBody>
          <a:bodyPr/>
          <a:lstStyle/>
          <a:p>
            <a:r>
              <a:rPr lang="en-US" smtClean="0"/>
              <a:t>5 April 2006</a:t>
            </a:r>
            <a:endParaRPr lang="en-US"/>
          </a:p>
        </p:txBody>
      </p:sp>
      <p:sp>
        <p:nvSpPr>
          <p:cNvPr id="5" name="Footer Placeholder 3"/>
          <p:cNvSpPr>
            <a:spLocks noGrp="1"/>
          </p:cNvSpPr>
          <p:nvPr>
            <p:ph type="ftr" sz="quarter" idx="11"/>
          </p:nvPr>
        </p:nvSpPr>
        <p:spPr/>
        <p:txBody>
          <a:bodyPr/>
          <a:lstStyle/>
          <a:p>
            <a:r>
              <a:rPr lang="en-US" smtClean="0"/>
              <a:t>D. Olson, OSG for DOSAR Workshop</a:t>
            </a:r>
            <a:endParaRPr lang="en-US"/>
          </a:p>
        </p:txBody>
      </p:sp>
      <p:sp>
        <p:nvSpPr>
          <p:cNvPr id="6" name="Slide Number Placeholder 4"/>
          <p:cNvSpPr>
            <a:spLocks noGrp="1"/>
          </p:cNvSpPr>
          <p:nvPr>
            <p:ph type="sldNum" sz="quarter" idx="12"/>
          </p:nvPr>
        </p:nvSpPr>
        <p:spPr/>
        <p:txBody>
          <a:bodyPr/>
          <a:lstStyle/>
          <a:p>
            <a:fld id="{E1D42B10-4FBD-574A-8D41-FD450C625D2D}" type="slidenum">
              <a:rPr lang="en-US" smtClean="0"/>
              <a:pPr/>
              <a:t>52</a:t>
            </a:fld>
            <a:endParaRPr lang="en-US"/>
          </a:p>
        </p:txBody>
      </p:sp>
      <p:sp>
        <p:nvSpPr>
          <p:cNvPr id="43012" name="Rectangle 4"/>
          <p:cNvSpPr>
            <a:spLocks noChangeArrowheads="1"/>
          </p:cNvSpPr>
          <p:nvPr/>
        </p:nvSpPr>
        <p:spPr bwMode="auto">
          <a:xfrm>
            <a:off x="0" y="897440"/>
            <a:ext cx="9144000" cy="5970864"/>
          </a:xfrm>
          <a:prstGeom prst="rect">
            <a:avLst/>
          </a:prstGeom>
          <a:solidFill>
            <a:srgbClr val="E1F2F3"/>
          </a:solidFill>
          <a:ln w="9525">
            <a:noFill/>
            <a:miter lim="800000"/>
            <a:headEnd/>
            <a:tailEnd/>
          </a:ln>
          <a:effectLst/>
        </p:spPr>
        <p:txBody>
          <a:bodyPr>
            <a:prstTxWarp prst="textNoShape">
              <a:avLst/>
            </a:prstTxWarp>
            <a:spAutoFit/>
          </a:bodyPr>
          <a:lstStyle/>
          <a:p>
            <a:r>
              <a:rPr lang="en-US" dirty="0"/>
              <a:t>                     </a:t>
            </a:r>
            <a:r>
              <a:rPr lang="en-US" dirty="0" smtClean="0"/>
              <a:t>      </a:t>
            </a:r>
            <a:r>
              <a:rPr lang="en-US" sz="1400" dirty="0" err="1" smtClean="0">
                <a:latin typeface="Courier" charset="0"/>
              </a:rPr>
              <a:t>cdf</a:t>
            </a:r>
            <a:r>
              <a:rPr lang="en-US" sz="1400" dirty="0" smtClean="0">
                <a:latin typeface="Courier" charset="0"/>
              </a:rPr>
              <a:t> </a:t>
            </a:r>
            <a:r>
              <a:rPr lang="en-US" sz="1400" dirty="0">
                <a:latin typeface="Courier" charset="0"/>
              </a:rPr>
              <a:t>Collider Detector at </a:t>
            </a:r>
            <a:r>
              <a:rPr lang="en-US" sz="1400" dirty="0" err="1">
                <a:latin typeface="Courier" charset="0"/>
              </a:rPr>
              <a:t>Fermilab</a:t>
            </a:r>
            <a:endParaRPr lang="en-US" sz="1400" dirty="0">
              <a:latin typeface="Courier" charset="0"/>
            </a:endParaRPr>
          </a:p>
          <a:p>
            <a:r>
              <a:rPr lang="en-US" sz="1400" dirty="0">
                <a:latin typeface="Courier" charset="0"/>
              </a:rPr>
              <a:t>             </a:t>
            </a:r>
            <a:r>
              <a:rPr lang="en-US" sz="1400" dirty="0" err="1">
                <a:latin typeface="Courier" charset="0"/>
              </a:rPr>
              <a:t>cms</a:t>
            </a:r>
            <a:r>
              <a:rPr lang="en-US" sz="1400" dirty="0">
                <a:latin typeface="Courier" charset="0"/>
              </a:rPr>
              <a:t> Compact </a:t>
            </a:r>
            <a:r>
              <a:rPr lang="en-US" sz="1400" dirty="0" err="1">
                <a:latin typeface="Courier" charset="0"/>
              </a:rPr>
              <a:t>Muon</a:t>
            </a:r>
            <a:r>
              <a:rPr lang="en-US" sz="1400" dirty="0">
                <a:latin typeface="Courier" charset="0"/>
              </a:rPr>
              <a:t> Solenoid</a:t>
            </a:r>
          </a:p>
          <a:p>
            <a:r>
              <a:rPr lang="en-US" sz="1400" dirty="0">
                <a:latin typeface="Courier" charset="0"/>
              </a:rPr>
              <a:t>     </a:t>
            </a:r>
            <a:r>
              <a:rPr lang="en-US" sz="1400" dirty="0" err="1">
                <a:latin typeface="Courier" charset="0"/>
              </a:rPr>
              <a:t>compbiogrid</a:t>
            </a:r>
            <a:r>
              <a:rPr lang="en-US" sz="1400" dirty="0">
                <a:latin typeface="Courier" charset="0"/>
              </a:rPr>
              <a:t> </a:t>
            </a:r>
            <a:r>
              <a:rPr lang="en-US" sz="1400" dirty="0" err="1">
                <a:latin typeface="Courier" charset="0"/>
              </a:rPr>
              <a:t>CompBioGrid</a:t>
            </a:r>
            <a:endParaRPr lang="en-US" sz="1400" dirty="0">
              <a:latin typeface="Courier" charset="0"/>
            </a:endParaRPr>
          </a:p>
          <a:p>
            <a:r>
              <a:rPr lang="en-US" sz="1400" dirty="0">
                <a:latin typeface="Courier" charset="0"/>
              </a:rPr>
              <a:t>             des Dark Energy Survey</a:t>
            </a:r>
          </a:p>
          <a:p>
            <a:r>
              <a:rPr lang="en-US" sz="1400" dirty="0">
                <a:latin typeface="Courier" charset="0"/>
              </a:rPr>
              <a:t>           </a:t>
            </a:r>
            <a:r>
              <a:rPr lang="en-US" sz="1400" dirty="0" err="1">
                <a:latin typeface="Courier" charset="0"/>
              </a:rPr>
              <a:t>dosar</a:t>
            </a:r>
            <a:r>
              <a:rPr lang="en-US" sz="1400" dirty="0">
                <a:latin typeface="Courier" charset="0"/>
              </a:rPr>
              <a:t> Distributed Organization for Scientific and Academic Research</a:t>
            </a:r>
          </a:p>
          <a:p>
            <a:r>
              <a:rPr lang="en-US" sz="1400" dirty="0">
                <a:latin typeface="Courier" charset="0"/>
              </a:rPr>
              <a:t>           </a:t>
            </a:r>
            <a:r>
              <a:rPr lang="en-US" sz="1400" dirty="0" err="1">
                <a:latin typeface="Courier" charset="0"/>
              </a:rPr>
              <a:t>dzero</a:t>
            </a:r>
            <a:r>
              <a:rPr lang="en-US" sz="1400" dirty="0">
                <a:latin typeface="Courier" charset="0"/>
              </a:rPr>
              <a:t> D0 Experiment at </a:t>
            </a:r>
            <a:r>
              <a:rPr lang="en-US" sz="1400" dirty="0" err="1">
                <a:latin typeface="Courier" charset="0"/>
              </a:rPr>
              <a:t>Fermilab</a:t>
            </a:r>
            <a:endParaRPr lang="en-US" sz="1400" dirty="0">
              <a:latin typeface="Courier" charset="0"/>
            </a:endParaRPr>
          </a:p>
          <a:p>
            <a:r>
              <a:rPr lang="en-US" sz="1400" dirty="0">
                <a:latin typeface="Courier" charset="0"/>
              </a:rPr>
              <a:t>          engage Engagement</a:t>
            </a:r>
          </a:p>
          <a:p>
            <a:r>
              <a:rPr lang="en-US" sz="1400" dirty="0">
                <a:latin typeface="Courier" charset="0"/>
              </a:rPr>
              <a:t>        </a:t>
            </a:r>
            <a:r>
              <a:rPr lang="en-US" sz="1400" dirty="0" err="1">
                <a:latin typeface="Courier" charset="0"/>
              </a:rPr>
              <a:t>fermilab</a:t>
            </a:r>
            <a:r>
              <a:rPr lang="en-US" sz="1400" dirty="0">
                <a:latin typeface="Courier" charset="0"/>
              </a:rPr>
              <a:t> Fermi National Accelerator Center</a:t>
            </a:r>
          </a:p>
          <a:p>
            <a:r>
              <a:rPr lang="en-US" sz="1400" dirty="0">
                <a:latin typeface="Courier" charset="0"/>
              </a:rPr>
              <a:t>            </a:t>
            </a:r>
            <a:r>
              <a:rPr lang="en-US" sz="1400" dirty="0" err="1">
                <a:latin typeface="Courier" charset="0"/>
              </a:rPr>
              <a:t>fmri</a:t>
            </a:r>
            <a:r>
              <a:rPr lang="en-US" sz="1400" dirty="0">
                <a:latin typeface="Courier" charset="0"/>
              </a:rPr>
              <a:t> Functional Magnetic Resonance Imaging</a:t>
            </a:r>
          </a:p>
          <a:p>
            <a:r>
              <a:rPr lang="en-US" sz="1400" dirty="0">
                <a:latin typeface="Courier" charset="0"/>
              </a:rPr>
              <a:t>            </a:t>
            </a:r>
            <a:r>
              <a:rPr lang="en-US" sz="1400" dirty="0" err="1">
                <a:latin typeface="Courier" charset="0"/>
              </a:rPr>
              <a:t>gadu</a:t>
            </a:r>
            <a:r>
              <a:rPr lang="en-US" sz="1400" dirty="0">
                <a:latin typeface="Courier" charset="0"/>
              </a:rPr>
              <a:t> Genome Analysis and Database Update</a:t>
            </a:r>
          </a:p>
          <a:p>
            <a:r>
              <a:rPr lang="en-US" sz="1400" dirty="0">
                <a:latin typeface="Courier" charset="0"/>
              </a:rPr>
              <a:t>            glow Grid Laboratory of Wisconsin</a:t>
            </a:r>
          </a:p>
          <a:p>
            <a:r>
              <a:rPr lang="en-US" sz="1400" dirty="0">
                <a:latin typeface="Courier" charset="0"/>
              </a:rPr>
              <a:t>             </a:t>
            </a:r>
            <a:r>
              <a:rPr lang="en-US" sz="1400" dirty="0" err="1">
                <a:latin typeface="Courier" charset="0"/>
              </a:rPr>
              <a:t>gpn</a:t>
            </a:r>
            <a:r>
              <a:rPr lang="en-US" sz="1400" dirty="0">
                <a:latin typeface="Courier" charset="0"/>
              </a:rPr>
              <a:t> Great Plains Network</a:t>
            </a:r>
          </a:p>
          <a:p>
            <a:r>
              <a:rPr lang="en-US" sz="1400" dirty="0">
                <a:latin typeface="Courier" charset="0"/>
              </a:rPr>
              <a:t>           </a:t>
            </a:r>
            <a:r>
              <a:rPr lang="en-US" sz="1400" dirty="0" err="1">
                <a:latin typeface="Courier" charset="0"/>
              </a:rPr>
              <a:t>grase</a:t>
            </a:r>
            <a:r>
              <a:rPr lang="en-US" sz="1400" dirty="0">
                <a:latin typeface="Courier" charset="0"/>
              </a:rPr>
              <a:t> Group Researching Advances in Software Engineering</a:t>
            </a:r>
          </a:p>
          <a:p>
            <a:r>
              <a:rPr lang="en-US" sz="1400" dirty="0">
                <a:latin typeface="Courier" charset="0"/>
              </a:rPr>
              <a:t>          </a:t>
            </a:r>
            <a:r>
              <a:rPr lang="en-US" sz="1400" dirty="0" err="1">
                <a:latin typeface="Courier" charset="0"/>
              </a:rPr>
              <a:t>gridex</a:t>
            </a:r>
            <a:r>
              <a:rPr lang="en-US" sz="1400" dirty="0">
                <a:latin typeface="Courier" charset="0"/>
              </a:rPr>
              <a:t> Grid Exerciser (</a:t>
            </a:r>
            <a:r>
              <a:rPr lang="en-US" sz="1400" dirty="0" err="1">
                <a:latin typeface="Courier" charset="0"/>
              </a:rPr>
              <a:t>GEx</a:t>
            </a:r>
            <a:r>
              <a:rPr lang="en-US" sz="1400" dirty="0">
                <a:latin typeface="Courier" charset="0"/>
              </a:rPr>
              <a:t>)</a:t>
            </a:r>
          </a:p>
          <a:p>
            <a:r>
              <a:rPr lang="en-US" sz="1400" dirty="0">
                <a:latin typeface="Courier" charset="0"/>
              </a:rPr>
              <a:t>            grow Grid Research and Education Group at Iowa</a:t>
            </a:r>
          </a:p>
          <a:p>
            <a:r>
              <a:rPr lang="en-US" sz="1400" dirty="0">
                <a:latin typeface="Courier" charset="0"/>
              </a:rPr>
              <a:t>          </a:t>
            </a:r>
            <a:r>
              <a:rPr lang="en-US" sz="1400" dirty="0" err="1">
                <a:latin typeface="Courier" charset="0"/>
              </a:rPr>
              <a:t>gugrid</a:t>
            </a:r>
            <a:r>
              <a:rPr lang="en-US" sz="1400" dirty="0">
                <a:latin typeface="Courier" charset="0"/>
              </a:rPr>
              <a:t> Georgetown University Grid</a:t>
            </a:r>
          </a:p>
          <a:p>
            <a:r>
              <a:rPr lang="en-US" sz="1400" dirty="0">
                <a:latin typeface="Courier" charset="0"/>
              </a:rPr>
              <a:t>            i2u2 Interactions in Understanding the Universe Initiative</a:t>
            </a:r>
          </a:p>
          <a:p>
            <a:r>
              <a:rPr lang="en-US" sz="1400" dirty="0">
                <a:latin typeface="Courier" charset="0"/>
              </a:rPr>
              <a:t>            </a:t>
            </a:r>
            <a:r>
              <a:rPr lang="en-US" sz="1400" dirty="0" err="1">
                <a:latin typeface="Courier" charset="0"/>
              </a:rPr>
              <a:t>ligo</a:t>
            </a:r>
            <a:r>
              <a:rPr lang="en-US" sz="1400" dirty="0">
                <a:latin typeface="Courier" charset="0"/>
              </a:rPr>
              <a:t> Laser Interferometer Gravitational-Wave Observatory</a:t>
            </a:r>
          </a:p>
          <a:p>
            <a:r>
              <a:rPr lang="en-US" sz="1400" dirty="0">
                <a:latin typeface="Courier" charset="0"/>
              </a:rPr>
              <a:t>        mariachi Mixed Apparatus for Radar Investigation . . .</a:t>
            </a:r>
          </a:p>
          <a:p>
            <a:r>
              <a:rPr lang="en-US" sz="1400" dirty="0">
                <a:latin typeface="Courier" charset="0"/>
              </a:rPr>
              <a:t>         </a:t>
            </a:r>
            <a:r>
              <a:rPr lang="en-US" sz="1400" dirty="0" err="1">
                <a:latin typeface="Courier" charset="0"/>
              </a:rPr>
              <a:t>nanohub</a:t>
            </a:r>
            <a:r>
              <a:rPr lang="en-US" sz="1400" dirty="0">
                <a:latin typeface="Courier" charset="0"/>
              </a:rPr>
              <a:t> </a:t>
            </a:r>
            <a:r>
              <a:rPr lang="en-US" sz="1400" dirty="0" err="1">
                <a:latin typeface="Courier" charset="0"/>
              </a:rPr>
              <a:t>nanoHUB</a:t>
            </a:r>
            <a:r>
              <a:rPr lang="en-US" sz="1400" dirty="0">
                <a:latin typeface="Courier" charset="0"/>
              </a:rPr>
              <a:t> Network for Computational Nanotechnology (NCN)</a:t>
            </a:r>
          </a:p>
          <a:p>
            <a:r>
              <a:rPr lang="en-US" sz="1400" dirty="0">
                <a:latin typeface="Courier" charset="0"/>
              </a:rPr>
              <a:t>           </a:t>
            </a:r>
            <a:r>
              <a:rPr lang="en-US" sz="1400" dirty="0" err="1">
                <a:latin typeface="Courier" charset="0"/>
              </a:rPr>
              <a:t>nwicg</a:t>
            </a:r>
            <a:r>
              <a:rPr lang="en-US" sz="1400" dirty="0">
                <a:latin typeface="Courier" charset="0"/>
              </a:rPr>
              <a:t> Northwest Indiana Computational Grid</a:t>
            </a:r>
          </a:p>
          <a:p>
            <a:r>
              <a:rPr lang="en-US" sz="1400" dirty="0">
                <a:latin typeface="Courier" charset="0"/>
              </a:rPr>
              <a:t>             </a:t>
            </a:r>
            <a:r>
              <a:rPr lang="en-US" sz="1400" dirty="0" err="1">
                <a:latin typeface="Courier" charset="0"/>
              </a:rPr>
              <a:t>osg</a:t>
            </a:r>
            <a:r>
              <a:rPr lang="en-US" sz="1400" dirty="0">
                <a:latin typeface="Courier" charset="0"/>
              </a:rPr>
              <a:t> Open Science Grid</a:t>
            </a:r>
          </a:p>
          <a:p>
            <a:r>
              <a:rPr lang="en-US" sz="1400" dirty="0">
                <a:latin typeface="Courier" charset="0"/>
              </a:rPr>
              <a:t>          </a:t>
            </a:r>
            <a:r>
              <a:rPr lang="en-US" sz="1400" dirty="0" err="1">
                <a:latin typeface="Courier" charset="0"/>
              </a:rPr>
              <a:t>osgedu</a:t>
            </a:r>
            <a:r>
              <a:rPr lang="en-US" sz="1400" dirty="0">
                <a:latin typeface="Courier" charset="0"/>
              </a:rPr>
              <a:t> OSG Education Activity</a:t>
            </a:r>
          </a:p>
          <a:p>
            <a:r>
              <a:rPr lang="en-US" sz="1400" dirty="0">
                <a:latin typeface="Courier" charset="0"/>
              </a:rPr>
              <a:t>          </a:t>
            </a:r>
            <a:r>
              <a:rPr lang="en-US" sz="1400" dirty="0" err="1">
                <a:latin typeface="Courier" charset="0"/>
              </a:rPr>
              <a:t>sbgrid</a:t>
            </a:r>
            <a:r>
              <a:rPr lang="en-US" sz="1400" dirty="0">
                <a:latin typeface="Courier" charset="0"/>
              </a:rPr>
              <a:t> Structural Biology Grid</a:t>
            </a:r>
          </a:p>
          <a:p>
            <a:r>
              <a:rPr lang="en-US" sz="1400" dirty="0">
                <a:latin typeface="Courier" charset="0"/>
              </a:rPr>
              <a:t>            </a:t>
            </a:r>
            <a:r>
              <a:rPr lang="en-US" sz="1400" dirty="0" err="1">
                <a:latin typeface="Courier" charset="0"/>
              </a:rPr>
              <a:t>sdss</a:t>
            </a:r>
            <a:r>
              <a:rPr lang="en-US" sz="1400" dirty="0">
                <a:latin typeface="Courier" charset="0"/>
              </a:rPr>
              <a:t> Sloan Digital Sky Survey</a:t>
            </a:r>
          </a:p>
          <a:p>
            <a:r>
              <a:rPr lang="en-US" sz="1400" dirty="0">
                <a:latin typeface="Courier" charset="0"/>
              </a:rPr>
              <a:t>            star </a:t>
            </a:r>
            <a:r>
              <a:rPr lang="en-US" sz="1400" dirty="0" err="1">
                <a:latin typeface="Courier" charset="0"/>
              </a:rPr>
              <a:t>Solenoidal</a:t>
            </a:r>
            <a:r>
              <a:rPr lang="en-US" sz="1400" dirty="0">
                <a:latin typeface="Courier" charset="0"/>
              </a:rPr>
              <a:t> Tracker at RHIC</a:t>
            </a:r>
          </a:p>
          <a:p>
            <a:r>
              <a:rPr lang="en-US" sz="1400" dirty="0">
                <a:latin typeface="Courier" charset="0"/>
              </a:rPr>
              <a:t>         </a:t>
            </a:r>
            <a:r>
              <a:rPr lang="en-US" sz="1400" dirty="0" err="1">
                <a:latin typeface="Courier" charset="0"/>
              </a:rPr>
              <a:t>usatlas</a:t>
            </a:r>
            <a:r>
              <a:rPr lang="en-US" sz="1400" dirty="0">
                <a:latin typeface="Courier" charset="0"/>
              </a:rPr>
              <a:t> United States ATLAS Collaboration</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OSG Usage Modes</a:t>
            </a:r>
            <a:endParaRPr lang="en-US" dirty="0"/>
          </a:p>
        </p:txBody>
      </p:sp>
      <p:pic>
        <p:nvPicPr>
          <p:cNvPr id="6" name="Content Placeholder 5" descr="osg-usagemodes.png"/>
          <p:cNvPicPr>
            <a:picLocks noGrp="1" noChangeAspect="1"/>
          </p:cNvPicPr>
          <p:nvPr>
            <p:ph idx="1"/>
          </p:nvPr>
        </p:nvPicPr>
        <p:blipFill>
          <a:blip r:embed="rId2"/>
          <a:srcRect t="-27048" b="-27048"/>
          <a:stretch>
            <a:fillRect/>
          </a:stretch>
        </p:blipFill>
        <p:spPr/>
      </p:pic>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53</a:t>
            </a:fld>
            <a:endParaRPr lang="en-US"/>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European Grid Initiative</a:t>
            </a:r>
            <a:br>
              <a:rPr lang="en-US" dirty="0" smtClean="0"/>
            </a:br>
            <a:r>
              <a:rPr lang="en-US" sz="3556" dirty="0" smtClean="0"/>
              <a:t>http://</a:t>
            </a:r>
            <a:r>
              <a:rPr lang="en-US" sz="3556" dirty="0" err="1" smtClean="0"/>
              <a:t>www.egi.eu</a:t>
            </a:r>
            <a:r>
              <a:rPr lang="en-US" sz="3556" dirty="0" smtClean="0"/>
              <a:t>/</a:t>
            </a:r>
            <a:endParaRPr lang="en-US" sz="3556" dirty="0"/>
          </a:p>
        </p:txBody>
      </p:sp>
      <p:sp>
        <p:nvSpPr>
          <p:cNvPr id="3" name="Content Placeholder 2"/>
          <p:cNvSpPr>
            <a:spLocks noGrp="1"/>
          </p:cNvSpPr>
          <p:nvPr>
            <p:ph idx="1"/>
          </p:nvPr>
        </p:nvSpPr>
        <p:spPr/>
        <p:txBody>
          <a:bodyPr>
            <a:noAutofit/>
          </a:bodyPr>
          <a:lstStyle/>
          <a:p>
            <a:r>
              <a:rPr lang="en-US" sz="2400" dirty="0" smtClean="0"/>
              <a:t>The objective of </a:t>
            </a:r>
            <a:r>
              <a:rPr lang="en-US" sz="2400" dirty="0" err="1" smtClean="0"/>
              <a:t>EGI.eu</a:t>
            </a:r>
            <a:r>
              <a:rPr lang="en-US" sz="2400" dirty="0" smtClean="0"/>
              <a:t> (a foundation established under Dutch law) is to create and maintain a pan-European Grid Infrastructure in collaboration with National Grid Initiatives (</a:t>
            </a:r>
            <a:r>
              <a:rPr lang="en-US" sz="2400" dirty="0" err="1" smtClean="0"/>
              <a:t>NGIs</a:t>
            </a:r>
            <a:r>
              <a:rPr lang="en-US" sz="2400" dirty="0" smtClean="0"/>
              <a:t>) in order to guarantee the long-term availability of a generic </a:t>
            </a:r>
            <a:r>
              <a:rPr lang="en-US" sz="2400" dirty="0" err="1" smtClean="0"/>
              <a:t>e</a:t>
            </a:r>
            <a:r>
              <a:rPr lang="en-US" sz="2400" dirty="0" smtClean="0"/>
              <a:t>-infrastructure for all European research communities and their international collaborators</a:t>
            </a:r>
          </a:p>
          <a:p>
            <a:r>
              <a:rPr lang="en-US" sz="2400" dirty="0" smtClean="0"/>
              <a:t>Coordinating activities between European </a:t>
            </a:r>
            <a:r>
              <a:rPr lang="en-US" sz="2400" dirty="0" err="1" smtClean="0"/>
              <a:t>NGIs</a:t>
            </a:r>
            <a:r>
              <a:rPr lang="en-US" sz="2400" dirty="0" smtClean="0"/>
              <a:t> </a:t>
            </a:r>
            <a:r>
              <a:rPr lang="en-US" sz="2400" dirty="0" err="1" smtClean="0"/>
              <a:t>EGI.eu</a:t>
            </a:r>
            <a:r>
              <a:rPr lang="en-US" sz="2400" dirty="0" smtClean="0"/>
              <a:t> will</a:t>
            </a:r>
          </a:p>
          <a:p>
            <a:pPr lvl="1"/>
            <a:r>
              <a:rPr lang="en-US" sz="2400" dirty="0" smtClean="0"/>
              <a:t>Operate a secure integrated production grid infrastructure that federates resources from providers around Europe</a:t>
            </a:r>
          </a:p>
          <a:p>
            <a:pPr lvl="1"/>
            <a:r>
              <a:rPr lang="en-US" sz="2400" dirty="0" smtClean="0"/>
              <a:t>Work with software providers within Europe and worldwide to provide high-quality innovative software solutions that deliver the capability required by our user communities</a:t>
            </a:r>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54</a:t>
            </a:fld>
            <a:endParaRPr lang="en-US"/>
          </a:p>
        </p:txBody>
      </p:sp>
      <p:pic>
        <p:nvPicPr>
          <p:cNvPr id="6" name="Picture 5" descr="images-1.jpeg"/>
          <p:cNvPicPr>
            <a:picLocks noChangeAspect="1"/>
          </p:cNvPicPr>
          <p:nvPr/>
        </p:nvPicPr>
        <p:blipFill>
          <a:blip r:embed="rId2"/>
          <a:stretch>
            <a:fillRect/>
          </a:stretch>
        </p:blipFill>
        <p:spPr>
          <a:xfrm>
            <a:off x="7177940" y="0"/>
            <a:ext cx="1905000" cy="1066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European Grid Initiative</a:t>
            </a:r>
            <a:br>
              <a:rPr lang="en-US" dirty="0" smtClean="0"/>
            </a:br>
            <a:r>
              <a:rPr lang="en-US" sz="3556" dirty="0" smtClean="0"/>
              <a:t>http://</a:t>
            </a:r>
            <a:r>
              <a:rPr lang="en-US" sz="3556" dirty="0" err="1" smtClean="0"/>
              <a:t>www.egi.eu</a:t>
            </a:r>
            <a:r>
              <a:rPr lang="en-US" sz="3556" dirty="0" smtClean="0"/>
              <a:t>/</a:t>
            </a:r>
            <a:endParaRPr lang="en-US" sz="3556" dirty="0"/>
          </a:p>
        </p:txBody>
      </p:sp>
      <p:sp>
        <p:nvSpPr>
          <p:cNvPr id="3" name="Content Placeholder 2"/>
          <p:cNvSpPr>
            <a:spLocks noGrp="1"/>
          </p:cNvSpPr>
          <p:nvPr>
            <p:ph idx="1"/>
          </p:nvPr>
        </p:nvSpPr>
        <p:spPr/>
        <p:txBody>
          <a:bodyPr>
            <a:noAutofit/>
          </a:bodyPr>
          <a:lstStyle/>
          <a:p>
            <a:r>
              <a:rPr lang="en-US" sz="2400" dirty="0" smtClean="0"/>
              <a:t>Management Model: EGI Council with representatives from all National Grid Projects</a:t>
            </a:r>
          </a:p>
          <a:p>
            <a:r>
              <a:rPr lang="en-US" sz="2400" dirty="0" smtClean="0"/>
              <a:t>EGI: Follow-on project to EGEE, EGEE-II and EGEE-III</a:t>
            </a:r>
          </a:p>
          <a:p>
            <a:r>
              <a:rPr lang="en-US" sz="2400" dirty="0" smtClean="0"/>
              <a:t>Usage Modes:</a:t>
            </a:r>
          </a:p>
          <a:p>
            <a:pPr lvl="1"/>
            <a:r>
              <a:rPr lang="en-US" sz="2400" dirty="0" smtClean="0"/>
              <a:t>Mostly HTC but not confined to HTC</a:t>
            </a:r>
          </a:p>
          <a:p>
            <a:pPr lvl="1"/>
            <a:r>
              <a:rPr lang="en-US" sz="2400" dirty="0" smtClean="0"/>
              <a:t>All of OSG Usage Modes and more</a:t>
            </a:r>
          </a:p>
          <a:p>
            <a:pPr lvl="1"/>
            <a:r>
              <a:rPr lang="en-US" sz="2400" dirty="0" smtClean="0"/>
              <a:t>Many diverse research areas and not just particle-physics</a:t>
            </a:r>
          </a:p>
          <a:p>
            <a:pPr>
              <a:buNone/>
            </a:pPr>
            <a:endParaRPr lang="en-US" sz="2400" dirty="0" smtClean="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55</a:t>
            </a:fld>
            <a:endParaRPr lang="en-US"/>
          </a:p>
        </p:txBody>
      </p:sp>
      <p:pic>
        <p:nvPicPr>
          <p:cNvPr id="6" name="Picture 5" descr="images-1.jpeg"/>
          <p:cNvPicPr>
            <a:picLocks noChangeAspect="1"/>
          </p:cNvPicPr>
          <p:nvPr/>
        </p:nvPicPr>
        <p:blipFill>
          <a:blip r:embed="rId2"/>
          <a:stretch>
            <a:fillRect/>
          </a:stretch>
        </p:blipFill>
        <p:spPr>
          <a:xfrm>
            <a:off x="7177940" y="0"/>
            <a:ext cx="1905000" cy="1066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en-US">
                <a:effectLst>
                  <a:outerShdw blurRad="38100" dist="38100" dir="2700000" algn="tl">
                    <a:srgbClr val="DDDDDD"/>
                  </a:outerShdw>
                </a:effectLst>
                <a:ea typeface="+mj-ea"/>
                <a:cs typeface="+mj-cs"/>
              </a:rPr>
              <a:t>FutureGrid Goals</a:t>
            </a:r>
            <a:endParaRPr lang="en-US" smtClean="0">
              <a:effectLst>
                <a:outerShdw blurRad="38100" dist="38100" dir="2700000" algn="tl">
                  <a:srgbClr val="DDDDDD"/>
                </a:outerShdw>
              </a:effectLst>
              <a:ea typeface="+mj-ea"/>
              <a:cs typeface="+mj-cs"/>
            </a:endParaRPr>
          </a:p>
        </p:txBody>
      </p:sp>
      <p:sp>
        <p:nvSpPr>
          <p:cNvPr id="18435" name="Content Placeholder 2"/>
          <p:cNvSpPr>
            <a:spLocks noGrp="1"/>
          </p:cNvSpPr>
          <p:nvPr>
            <p:ph idx="1"/>
          </p:nvPr>
        </p:nvSpPr>
        <p:spPr>
          <a:xfrm>
            <a:off x="0" y="1343025"/>
            <a:ext cx="9023350" cy="5245100"/>
          </a:xfrm>
        </p:spPr>
        <p:txBody>
          <a:bodyPr/>
          <a:lstStyle/>
          <a:p>
            <a:pPr eaLnBrk="1" hangingPunct="1">
              <a:lnSpc>
                <a:spcPct val="80000"/>
              </a:lnSpc>
            </a:pPr>
            <a:endParaRPr lang="en-US" sz="2500"/>
          </a:p>
          <a:p>
            <a:pPr eaLnBrk="1" hangingPunct="1">
              <a:lnSpc>
                <a:spcPct val="80000"/>
              </a:lnSpc>
            </a:pPr>
            <a:r>
              <a:rPr lang="en-US" sz="2500">
                <a:solidFill>
                  <a:srgbClr val="FF0000"/>
                </a:solidFill>
              </a:rPr>
              <a:t>Support the research </a:t>
            </a:r>
            <a:r>
              <a:rPr lang="en-US" sz="2500"/>
              <a:t>on the future of distributed, grid, and cloud computing. </a:t>
            </a:r>
          </a:p>
          <a:p>
            <a:pPr eaLnBrk="1" hangingPunct="1">
              <a:lnSpc>
                <a:spcPct val="80000"/>
              </a:lnSpc>
            </a:pPr>
            <a:r>
              <a:rPr lang="en-US" sz="2500"/>
              <a:t>Build a robustly managed simulation environment or testbed to support the development and early use in science of new technologies at all levels of the software stack: from </a:t>
            </a:r>
            <a:r>
              <a:rPr lang="en-US" sz="2500">
                <a:solidFill>
                  <a:srgbClr val="FF0000"/>
                </a:solidFill>
              </a:rPr>
              <a:t>networking to middleware to scientific applications</a:t>
            </a:r>
            <a:r>
              <a:rPr lang="en-US" sz="2500"/>
              <a:t>. </a:t>
            </a:r>
          </a:p>
          <a:p>
            <a:pPr eaLnBrk="1" hangingPunct="1">
              <a:lnSpc>
                <a:spcPct val="80000"/>
              </a:lnSpc>
            </a:pPr>
            <a:r>
              <a:rPr lang="en-US" sz="2500"/>
              <a:t>Mimic TeraGrid and/or general parallel and distributed systems – </a:t>
            </a:r>
            <a:r>
              <a:rPr lang="en-US" sz="2500">
                <a:solidFill>
                  <a:srgbClr val="FF0000"/>
                </a:solidFill>
              </a:rPr>
              <a:t>FutureGrid is part of TeraGrid</a:t>
            </a:r>
            <a:r>
              <a:rPr lang="en-US" sz="2500"/>
              <a:t> and one of two</a:t>
            </a:r>
            <a:r>
              <a:rPr lang="en-US" sz="2500">
                <a:solidFill>
                  <a:srgbClr val="FF0000"/>
                </a:solidFill>
              </a:rPr>
              <a:t> experimental </a:t>
            </a:r>
            <a:r>
              <a:rPr lang="en-US" sz="2500"/>
              <a:t>TeraGrid systems (the other is based on </a:t>
            </a:r>
            <a:r>
              <a:rPr lang="en-US" sz="2500">
                <a:solidFill>
                  <a:srgbClr val="FF0000"/>
                </a:solidFill>
              </a:rPr>
              <a:t>GPU</a:t>
            </a:r>
            <a:r>
              <a:rPr lang="en-US" sz="2500"/>
              <a:t>)</a:t>
            </a:r>
          </a:p>
          <a:p>
            <a:pPr eaLnBrk="1" hangingPunct="1">
              <a:lnSpc>
                <a:spcPct val="80000"/>
              </a:lnSpc>
            </a:pPr>
            <a:r>
              <a:rPr lang="en-US" sz="2500"/>
              <a:t>Enable major advances in science and engineering through collaborative development of science applications and related software using FG</a:t>
            </a:r>
          </a:p>
          <a:p>
            <a:pPr eaLnBrk="1" hangingPunct="1">
              <a:lnSpc>
                <a:spcPct val="80000"/>
              </a:lnSpc>
            </a:pPr>
            <a:r>
              <a:rPr lang="en-US" sz="2500"/>
              <a:t>FutureGrid is a (small 5600 core)</a:t>
            </a:r>
            <a:r>
              <a:rPr lang="en-US" sz="2500">
                <a:solidFill>
                  <a:srgbClr val="FF0000"/>
                </a:solidFill>
              </a:rPr>
              <a:t> Science Cloud </a:t>
            </a:r>
            <a:r>
              <a:rPr lang="en-US" sz="2500"/>
              <a:t>but it is more accurately a </a:t>
            </a:r>
            <a:r>
              <a:rPr lang="en-US" sz="2500">
                <a:solidFill>
                  <a:srgbClr val="FF0000"/>
                </a:solidFill>
              </a:rPr>
              <a:t>virtual machine based simulation environment</a:t>
            </a:r>
          </a:p>
        </p:txBody>
      </p:sp>
      <p:sp>
        <p:nvSpPr>
          <p:cNvPr id="18436" name="Slide Number Placeholder 3"/>
          <p:cNvSpPr>
            <a:spLocks noGrp="1"/>
          </p:cNvSpPr>
          <p:nvPr>
            <p:ph type="sldNum" sz="quarter" idx="12"/>
          </p:nvPr>
        </p:nvSpPr>
        <p:spPr bwMode="auto">
          <a:noFill/>
          <a:ln>
            <a:miter lim="800000"/>
            <a:headEnd/>
            <a:tailEnd/>
          </a:ln>
        </p:spPr>
        <p:txBody>
          <a:bodyPr/>
          <a:lstStyle/>
          <a:p>
            <a:fld id="{3EB0985F-32F1-6A4A-B156-B6EDFD8E7F9C}" type="slidenum">
              <a:rPr lang="en-US"/>
              <a:pPr/>
              <a:t>56</a:t>
            </a:fld>
            <a:endParaRPr lang="en-US"/>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6425" cy="892175"/>
          </a:xfrm>
        </p:spPr>
        <p:txBody>
          <a:bodyPr>
            <a:normAutofit/>
          </a:bodyPr>
          <a:lstStyle/>
          <a:p>
            <a:pPr eaLnBrk="1" hangingPunct="1">
              <a:defRPr/>
            </a:pPr>
            <a:r>
              <a:rPr lang="en-US">
                <a:effectLst>
                  <a:outerShdw blurRad="38100" dist="38100" dir="2700000" algn="tl">
                    <a:srgbClr val="DDDDDD"/>
                  </a:outerShdw>
                </a:effectLst>
                <a:ea typeface="+mj-ea"/>
                <a:cs typeface="+mj-cs"/>
              </a:rPr>
              <a:t>FutureGrid Hardware</a:t>
            </a:r>
            <a:endParaRPr lang="en-US" smtClean="0">
              <a:effectLst>
                <a:outerShdw blurRad="38100" dist="38100" dir="2700000" algn="tl">
                  <a:srgbClr val="DDDDDD"/>
                </a:outerShdw>
              </a:effectLst>
              <a:ea typeface="+mj-ea"/>
              <a:cs typeface="+mj-cs"/>
            </a:endParaRPr>
          </a:p>
        </p:txBody>
      </p:sp>
      <p:pic>
        <p:nvPicPr>
          <p:cNvPr id="20483" name="Picture 1"/>
          <p:cNvPicPr>
            <a:picLocks noChangeAspect="1" noChangeArrowheads="1"/>
          </p:cNvPicPr>
          <p:nvPr/>
        </p:nvPicPr>
        <p:blipFill>
          <a:blip r:embed="rId3"/>
          <a:srcRect/>
          <a:stretch>
            <a:fillRect/>
          </a:stretch>
        </p:blipFill>
        <p:spPr bwMode="auto">
          <a:xfrm>
            <a:off x="0" y="1295400"/>
            <a:ext cx="9031288" cy="4214813"/>
          </a:xfrm>
          <a:prstGeom prst="rect">
            <a:avLst/>
          </a:prstGeom>
          <a:noFill/>
          <a:ln w="9525">
            <a:noFill/>
            <a:miter lim="800000"/>
            <a:headEnd/>
            <a:tailEnd/>
          </a:ln>
        </p:spPr>
      </p:pic>
      <p:sp>
        <p:nvSpPr>
          <p:cNvPr id="20484" name="TextBox 3"/>
          <p:cNvSpPr txBox="1">
            <a:spLocks noChangeArrowheads="1"/>
          </p:cNvSpPr>
          <p:nvPr/>
        </p:nvSpPr>
        <p:spPr bwMode="auto">
          <a:xfrm>
            <a:off x="285750" y="5253038"/>
            <a:ext cx="8745538" cy="1754187"/>
          </a:xfrm>
          <a:prstGeom prst="rect">
            <a:avLst/>
          </a:prstGeom>
          <a:noFill/>
          <a:ln w="9525">
            <a:noFill/>
            <a:miter lim="800000"/>
            <a:headEnd/>
            <a:tailEnd/>
          </a:ln>
        </p:spPr>
        <p:txBody>
          <a:bodyPr>
            <a:prstTxWarp prst="textNoShape">
              <a:avLst/>
            </a:prstTxWarp>
            <a:spAutoFit/>
          </a:bodyPr>
          <a:lstStyle/>
          <a:p>
            <a:pPr>
              <a:buFont typeface="Arial" charset="0"/>
              <a:buChar char="•"/>
            </a:pPr>
            <a:r>
              <a:rPr lang="en-US">
                <a:latin typeface="Calibri" charset="0"/>
              </a:rPr>
              <a:t>FutureGrid has </a:t>
            </a:r>
            <a:r>
              <a:rPr lang="en-US">
                <a:solidFill>
                  <a:srgbClr val="FF0000"/>
                </a:solidFill>
                <a:latin typeface="Calibri" charset="0"/>
              </a:rPr>
              <a:t>dedicated network </a:t>
            </a:r>
            <a:r>
              <a:rPr lang="en-US">
                <a:latin typeface="Calibri" charset="0"/>
              </a:rPr>
              <a:t>(except to TACC) and a </a:t>
            </a:r>
            <a:r>
              <a:rPr lang="en-US">
                <a:solidFill>
                  <a:srgbClr val="FF0000"/>
                </a:solidFill>
                <a:latin typeface="Calibri" charset="0"/>
              </a:rPr>
              <a:t>network fault and delay generator</a:t>
            </a:r>
          </a:p>
          <a:p>
            <a:pPr>
              <a:buFont typeface="Arial" charset="0"/>
              <a:buChar char="•"/>
            </a:pPr>
            <a:r>
              <a:rPr lang="en-US">
                <a:latin typeface="Calibri" charset="0"/>
              </a:rPr>
              <a:t>Can isolate experiments on request; IU runs Network for NLR/Internet2</a:t>
            </a:r>
          </a:p>
          <a:p>
            <a:pPr>
              <a:buFont typeface="Arial" charset="0"/>
              <a:buChar char="•"/>
            </a:pPr>
            <a:r>
              <a:rPr lang="en-US">
                <a:latin typeface="Calibri" charset="0"/>
              </a:rPr>
              <a:t>(Many) </a:t>
            </a:r>
            <a:r>
              <a:rPr lang="en-US">
                <a:solidFill>
                  <a:srgbClr val="FF0000"/>
                </a:solidFill>
                <a:latin typeface="Calibri" charset="0"/>
              </a:rPr>
              <a:t>additional partner machines </a:t>
            </a:r>
            <a:r>
              <a:rPr lang="en-US">
                <a:latin typeface="Calibri" charset="0"/>
              </a:rPr>
              <a:t>will run FutureGrid software and be supported (but allocated in specialized ways)</a:t>
            </a:r>
          </a:p>
          <a:p>
            <a:endParaRPr lang="en-US">
              <a:latin typeface="Calibri" charset="0"/>
            </a:endParaRPr>
          </a:p>
        </p:txBody>
      </p:sp>
      <p:sp>
        <p:nvSpPr>
          <p:cNvPr id="20485" name="Slide Number Placeholder 4"/>
          <p:cNvSpPr>
            <a:spLocks noGrp="1"/>
          </p:cNvSpPr>
          <p:nvPr>
            <p:ph type="sldNum" sz="quarter" idx="12"/>
          </p:nvPr>
        </p:nvSpPr>
        <p:spPr bwMode="auto">
          <a:ln>
            <a:miter lim="800000"/>
            <a:headEnd/>
            <a:tailEnd/>
          </a:ln>
        </p:spPr>
        <p:txBody>
          <a:bodyPr/>
          <a:lstStyle/>
          <a:p>
            <a:fld id="{D2143098-E488-F44E-96D5-28B82F7D1728}" type="slidenum">
              <a:rPr lang="en-GB"/>
              <a:pPr/>
              <a:t>57</a:t>
            </a:fld>
            <a:endParaRPr lang="en-GB"/>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C:\Documents and Settings\Geoffrey Fox\Desktop\FutureGrid_01.tiff"/>
          <p:cNvPicPr>
            <a:picLocks noChangeAspect="1" noChangeArrowheads="1"/>
          </p:cNvPicPr>
          <p:nvPr/>
        </p:nvPicPr>
        <p:blipFill>
          <a:blip r:embed="rId3"/>
          <a:srcRect/>
          <a:stretch>
            <a:fillRect/>
          </a:stretch>
        </p:blipFill>
        <p:spPr bwMode="auto">
          <a:xfrm>
            <a:off x="0" y="11113"/>
            <a:ext cx="9158288" cy="6477000"/>
          </a:xfrm>
          <a:prstGeom prst="rect">
            <a:avLst/>
          </a:prstGeom>
          <a:noFill/>
          <a:ln w="9525">
            <a:noFill/>
            <a:miter lim="800000"/>
            <a:headEnd/>
            <a:tailEnd/>
          </a:ln>
        </p:spPr>
      </p:pic>
      <p:sp>
        <p:nvSpPr>
          <p:cNvPr id="23555" name="TextBox 8"/>
          <p:cNvSpPr txBox="1">
            <a:spLocks noChangeArrowheads="1"/>
          </p:cNvSpPr>
          <p:nvPr/>
        </p:nvSpPr>
        <p:spPr bwMode="auto">
          <a:xfrm>
            <a:off x="609600" y="6488113"/>
            <a:ext cx="7681913" cy="369887"/>
          </a:xfrm>
          <a:prstGeom prst="rect">
            <a:avLst/>
          </a:prstGeom>
          <a:noFill/>
          <a:ln w="9525">
            <a:noFill/>
            <a:miter lim="800000"/>
            <a:headEnd/>
            <a:tailEnd/>
          </a:ln>
        </p:spPr>
        <p:txBody>
          <a:bodyPr wrap="none">
            <a:prstTxWarp prst="textNoShape">
              <a:avLst/>
            </a:prstTxWarp>
            <a:spAutoFit/>
          </a:bodyPr>
          <a:lstStyle/>
          <a:p>
            <a:r>
              <a:rPr lang="en-US" b="1">
                <a:latin typeface="Calibri" charset="0"/>
              </a:rPr>
              <a:t>Add Network Fault Generator and other systems running FutureGrid Hardware</a:t>
            </a:r>
          </a:p>
        </p:txBody>
      </p:sp>
      <p:sp>
        <p:nvSpPr>
          <p:cNvPr id="23556" name="Slide Number Placeholder 3"/>
          <p:cNvSpPr>
            <a:spLocks noGrp="1"/>
          </p:cNvSpPr>
          <p:nvPr>
            <p:ph type="sldNum" sz="quarter" idx="12"/>
          </p:nvPr>
        </p:nvSpPr>
        <p:spPr bwMode="auto">
          <a:ln>
            <a:miter lim="800000"/>
            <a:headEnd/>
            <a:tailEnd/>
          </a:ln>
        </p:spPr>
        <p:txBody>
          <a:bodyPr/>
          <a:lstStyle/>
          <a:p>
            <a:fld id="{3D0CED29-9C72-434C-909B-39FF8636A74B}" type="slidenum">
              <a:rPr lang="en-GB"/>
              <a:pPr/>
              <a:t>58</a:t>
            </a:fld>
            <a:endParaRPr lang="en-GB"/>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en-US">
                <a:effectLst>
                  <a:outerShdw blurRad="38100" dist="38100" dir="2700000" algn="tl">
                    <a:srgbClr val="DDDDDD"/>
                  </a:outerShdw>
                </a:effectLst>
                <a:ea typeface="+mj-ea"/>
                <a:cs typeface="+mj-cs"/>
              </a:rPr>
              <a:t>FutureGrid Usage Scenarios</a:t>
            </a:r>
            <a:endParaRPr lang="en-US" smtClean="0">
              <a:effectLst>
                <a:outerShdw blurRad="38100" dist="38100" dir="2700000" algn="tl">
                  <a:srgbClr val="DDDDDD"/>
                </a:outerShdw>
              </a:effectLst>
              <a:ea typeface="+mj-ea"/>
              <a:cs typeface="+mj-cs"/>
            </a:endParaRPr>
          </a:p>
        </p:txBody>
      </p:sp>
      <p:sp>
        <p:nvSpPr>
          <p:cNvPr id="28675" name="Content Placeholder 2"/>
          <p:cNvSpPr>
            <a:spLocks noGrp="1"/>
          </p:cNvSpPr>
          <p:nvPr>
            <p:ph idx="1"/>
          </p:nvPr>
        </p:nvSpPr>
        <p:spPr>
          <a:xfrm>
            <a:off x="0" y="1143000"/>
            <a:ext cx="9144000" cy="5715000"/>
          </a:xfrm>
        </p:spPr>
        <p:txBody>
          <a:bodyPr/>
          <a:lstStyle/>
          <a:p>
            <a:pPr eaLnBrk="1" hangingPunct="1">
              <a:lnSpc>
                <a:spcPct val="80000"/>
              </a:lnSpc>
            </a:pPr>
            <a:r>
              <a:rPr lang="en-US" sz="2500"/>
              <a:t>Developers of </a:t>
            </a:r>
            <a:r>
              <a:rPr lang="en-US" sz="2500">
                <a:solidFill>
                  <a:srgbClr val="FF0000"/>
                </a:solidFill>
              </a:rPr>
              <a:t>end-user applications </a:t>
            </a:r>
            <a:r>
              <a:rPr lang="en-US" sz="2500"/>
              <a:t>who want to develop new applications in cloud or grid environments, including analogs of commercial cloud environments such as Amazon or Google.</a:t>
            </a:r>
          </a:p>
          <a:p>
            <a:pPr lvl="1" eaLnBrk="1" hangingPunct="1">
              <a:lnSpc>
                <a:spcPct val="80000"/>
              </a:lnSpc>
            </a:pPr>
            <a:r>
              <a:rPr lang="en-US" sz="2200"/>
              <a:t>Is a Science Cloud for me?</a:t>
            </a:r>
          </a:p>
          <a:p>
            <a:pPr eaLnBrk="1" hangingPunct="1">
              <a:lnSpc>
                <a:spcPct val="80000"/>
              </a:lnSpc>
            </a:pPr>
            <a:r>
              <a:rPr lang="en-US" sz="2500"/>
              <a:t>Developers of end-user applications who want to experiment with multiple hardware environments. </a:t>
            </a:r>
          </a:p>
          <a:p>
            <a:pPr eaLnBrk="1" hangingPunct="1">
              <a:lnSpc>
                <a:spcPct val="80000"/>
              </a:lnSpc>
            </a:pPr>
            <a:r>
              <a:rPr lang="en-US" sz="2500"/>
              <a:t>Grid/Cloud </a:t>
            </a:r>
            <a:r>
              <a:rPr lang="en-US" sz="2500">
                <a:solidFill>
                  <a:srgbClr val="FF0000"/>
                </a:solidFill>
              </a:rPr>
              <a:t>middleware developers </a:t>
            </a:r>
            <a:r>
              <a:rPr lang="en-US" sz="2500"/>
              <a:t>who want to evaluate new versions of middleware or new systems. </a:t>
            </a:r>
          </a:p>
          <a:p>
            <a:pPr eaLnBrk="1" hangingPunct="1">
              <a:lnSpc>
                <a:spcPct val="80000"/>
              </a:lnSpc>
            </a:pPr>
            <a:r>
              <a:rPr lang="en-US" sz="2500">
                <a:solidFill>
                  <a:srgbClr val="FF0000"/>
                </a:solidFill>
              </a:rPr>
              <a:t>Networking researchers </a:t>
            </a:r>
            <a:r>
              <a:rPr lang="en-US" sz="2500"/>
              <a:t>who want to test and compare different networking solutions in support of grid and cloud applications and middleware. (Some types of networking research will likely best be done via through the GENI program.)</a:t>
            </a:r>
          </a:p>
          <a:p>
            <a:pPr eaLnBrk="1" hangingPunct="1">
              <a:lnSpc>
                <a:spcPct val="80000"/>
              </a:lnSpc>
            </a:pPr>
            <a:r>
              <a:rPr lang="en-US" sz="2500">
                <a:solidFill>
                  <a:srgbClr val="FF0000"/>
                </a:solidFill>
              </a:rPr>
              <a:t>Education</a:t>
            </a:r>
            <a:r>
              <a:rPr lang="en-US" sz="2500"/>
              <a:t> as well as research</a:t>
            </a:r>
          </a:p>
          <a:p>
            <a:pPr eaLnBrk="1" hangingPunct="1">
              <a:lnSpc>
                <a:spcPct val="80000"/>
              </a:lnSpc>
            </a:pPr>
            <a:r>
              <a:rPr lang="en-US" sz="2500"/>
              <a:t>Interest in performance requires </a:t>
            </a:r>
            <a:r>
              <a:rPr lang="en-US" sz="2500">
                <a:solidFill>
                  <a:srgbClr val="FF0000"/>
                </a:solidFill>
              </a:rPr>
              <a:t>close to OS support</a:t>
            </a:r>
          </a:p>
        </p:txBody>
      </p:sp>
      <p:sp>
        <p:nvSpPr>
          <p:cNvPr id="28676" name="Slide Number Placeholder 3"/>
          <p:cNvSpPr>
            <a:spLocks noGrp="1"/>
          </p:cNvSpPr>
          <p:nvPr>
            <p:ph type="sldNum" sz="quarter" idx="12"/>
          </p:nvPr>
        </p:nvSpPr>
        <p:spPr bwMode="auto">
          <a:noFill/>
          <a:ln>
            <a:miter lim="800000"/>
            <a:headEnd/>
            <a:tailEnd/>
          </a:ln>
        </p:spPr>
        <p:txBody>
          <a:bodyPr/>
          <a:lstStyle/>
          <a:p>
            <a:fld id="{92DBD12B-A487-F14F-A3D8-C343C1A32558}" type="slidenum">
              <a:rPr lang="en-US"/>
              <a:pPr/>
              <a:t>59</a:t>
            </a:fld>
            <a:endParaRPr lang="en-US"/>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Distributed Applications</a:t>
            </a:r>
            <a:endParaRPr lang="en-US" dirty="0"/>
          </a:p>
        </p:txBody>
      </p:sp>
      <p:sp>
        <p:nvSpPr>
          <p:cNvPr id="3" name="Content Placeholder 2"/>
          <p:cNvSpPr>
            <a:spLocks noGrp="1"/>
          </p:cNvSpPr>
          <p:nvPr>
            <p:ph idx="1"/>
          </p:nvPr>
        </p:nvSpPr>
        <p:spPr>
          <a:xfrm>
            <a:off x="254000" y="1074968"/>
            <a:ext cx="8649368" cy="4525963"/>
          </a:xfrm>
        </p:spPr>
        <p:txBody>
          <a:bodyPr>
            <a:noAutofit/>
          </a:bodyPr>
          <a:lstStyle/>
          <a:p>
            <a:r>
              <a:rPr lang="en-US" sz="2400" dirty="0" smtClean="0"/>
              <a:t>We will analyze a few “representative” DA</a:t>
            </a:r>
          </a:p>
          <a:p>
            <a:pPr lvl="1"/>
            <a:r>
              <a:rPr lang="en-US" sz="2400" dirty="0" smtClean="0"/>
              <a:t>Montage: Image </a:t>
            </a:r>
            <a:r>
              <a:rPr lang="en-US" sz="2400" dirty="0" err="1" smtClean="0"/>
              <a:t>Mosaicking</a:t>
            </a:r>
            <a:endParaRPr lang="en-US" sz="2400" dirty="0" smtClean="0"/>
          </a:p>
          <a:p>
            <a:pPr lvl="1"/>
            <a:r>
              <a:rPr lang="en-US" sz="2400" dirty="0" smtClean="0"/>
              <a:t>Distributed-MPI / Meta-computing Simulations</a:t>
            </a:r>
          </a:p>
          <a:p>
            <a:pPr lvl="1"/>
            <a:r>
              <a:rPr lang="en-US" sz="2400" dirty="0" smtClean="0"/>
              <a:t>Ensemble-based, Replica-Exchange  Simulations</a:t>
            </a:r>
          </a:p>
          <a:p>
            <a:pPr lvl="1"/>
            <a:r>
              <a:rPr lang="en-US" sz="2400" dirty="0" err="1" smtClean="0"/>
              <a:t>ClimatePrediction.net</a:t>
            </a:r>
            <a:r>
              <a:rPr lang="en-US" sz="2400" dirty="0" smtClean="0"/>
              <a:t> </a:t>
            </a:r>
          </a:p>
          <a:p>
            <a:pPr lvl="1"/>
            <a:r>
              <a:rPr lang="en-US" sz="2400" dirty="0" smtClean="0"/>
              <a:t>SCOOP [Roughly put: Hurricane </a:t>
            </a:r>
            <a:r>
              <a:rPr lang="en-US" sz="2400" dirty="0" err="1" smtClean="0"/>
              <a:t>Modelling</a:t>
            </a:r>
            <a:r>
              <a:rPr lang="en-US" sz="2400" dirty="0" smtClean="0"/>
              <a:t>]</a:t>
            </a:r>
          </a:p>
          <a:p>
            <a:r>
              <a:rPr lang="en-US" sz="2400" dirty="0" smtClean="0"/>
              <a:t>For each application we will understand four features:</a:t>
            </a:r>
          </a:p>
          <a:p>
            <a:pPr lvl="1"/>
            <a:r>
              <a:rPr lang="en-US" sz="2400" dirty="0" smtClean="0"/>
              <a:t>A Brief Overview of the Application</a:t>
            </a:r>
          </a:p>
          <a:p>
            <a:pPr lvl="1"/>
            <a:r>
              <a:rPr lang="en-US" sz="2400" dirty="0" smtClean="0"/>
              <a:t>Why it is (was) distributed?</a:t>
            </a:r>
          </a:p>
          <a:p>
            <a:pPr lvl="1"/>
            <a:r>
              <a:rPr lang="en-US" sz="2400" dirty="0" smtClean="0"/>
              <a:t>How is the Application Distributed?</a:t>
            </a:r>
          </a:p>
          <a:p>
            <a:pPr lvl="1"/>
            <a:r>
              <a:rPr lang="en-US" sz="2400" dirty="0" smtClean="0"/>
              <a:t>What are the challenges (or successes) ?</a:t>
            </a:r>
          </a:p>
          <a:p>
            <a:endParaRPr lang="en-US" sz="2400"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6</a:t>
            </a:fld>
            <a:endParaRPr lang="en-US"/>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en-US">
                <a:effectLst>
                  <a:outerShdw blurRad="38100" dist="38100" dir="2700000" algn="tl">
                    <a:srgbClr val="DDDDDD"/>
                  </a:outerShdw>
                </a:effectLst>
                <a:ea typeface="+mj-ea"/>
                <a:cs typeface="+mj-cs"/>
              </a:rPr>
              <a:t>FutureGrid Architecture</a:t>
            </a:r>
            <a:endParaRPr lang="en-US" smtClean="0">
              <a:effectLst>
                <a:outerShdw blurRad="38100" dist="38100" dir="2700000" algn="tl">
                  <a:srgbClr val="DDDDDD"/>
                </a:outerShdw>
              </a:effectLst>
              <a:ea typeface="+mj-ea"/>
              <a:cs typeface="+mj-cs"/>
            </a:endParaRPr>
          </a:p>
        </p:txBody>
      </p:sp>
      <p:sp>
        <p:nvSpPr>
          <p:cNvPr id="31747" name="Content Placeholder 2"/>
          <p:cNvSpPr>
            <a:spLocks noGrp="1"/>
          </p:cNvSpPr>
          <p:nvPr>
            <p:ph idx="1"/>
          </p:nvPr>
        </p:nvSpPr>
        <p:spPr/>
        <p:txBody>
          <a:bodyPr/>
          <a:lstStyle/>
          <a:p>
            <a:pPr eaLnBrk="1" hangingPunct="1">
              <a:lnSpc>
                <a:spcPct val="80000"/>
              </a:lnSpc>
            </a:pPr>
            <a:r>
              <a:rPr lang="en-US" sz="2700"/>
              <a:t>Open Architecture allows </a:t>
            </a:r>
            <a:r>
              <a:rPr lang="en-US" sz="2700">
                <a:solidFill>
                  <a:srgbClr val="FF0000"/>
                </a:solidFill>
              </a:rPr>
              <a:t>to configure </a:t>
            </a:r>
            <a:r>
              <a:rPr lang="en-US" sz="2700"/>
              <a:t>resources based on images</a:t>
            </a:r>
          </a:p>
          <a:p>
            <a:pPr eaLnBrk="1" hangingPunct="1">
              <a:lnSpc>
                <a:spcPct val="80000"/>
              </a:lnSpc>
            </a:pPr>
            <a:r>
              <a:rPr lang="en-US" sz="2700"/>
              <a:t>Managed images allows </a:t>
            </a:r>
            <a:r>
              <a:rPr lang="en-US" sz="2700">
                <a:solidFill>
                  <a:srgbClr val="FF0000"/>
                </a:solidFill>
              </a:rPr>
              <a:t>to create </a:t>
            </a:r>
            <a:r>
              <a:rPr lang="en-US" sz="2700"/>
              <a:t>similar experiment environments</a:t>
            </a:r>
          </a:p>
          <a:p>
            <a:pPr eaLnBrk="1" hangingPunct="1">
              <a:lnSpc>
                <a:spcPct val="80000"/>
              </a:lnSpc>
            </a:pPr>
            <a:r>
              <a:rPr lang="en-US" sz="2700"/>
              <a:t>Experiment management allows </a:t>
            </a:r>
            <a:r>
              <a:rPr lang="en-US" sz="2700">
                <a:solidFill>
                  <a:srgbClr val="FF0000"/>
                </a:solidFill>
              </a:rPr>
              <a:t>reproducible activities</a:t>
            </a:r>
          </a:p>
          <a:p>
            <a:pPr eaLnBrk="1" hangingPunct="1">
              <a:lnSpc>
                <a:spcPct val="80000"/>
              </a:lnSpc>
            </a:pPr>
            <a:r>
              <a:rPr lang="en-US" sz="2700"/>
              <a:t>Through our modular design we allow </a:t>
            </a:r>
            <a:r>
              <a:rPr lang="en-US" sz="2700">
                <a:solidFill>
                  <a:srgbClr val="FF0000"/>
                </a:solidFill>
              </a:rPr>
              <a:t>different clouds and images </a:t>
            </a:r>
            <a:r>
              <a:rPr lang="en-US" sz="2700"/>
              <a:t>to be “rained” upon hardware.</a:t>
            </a:r>
          </a:p>
          <a:p>
            <a:pPr eaLnBrk="1" hangingPunct="1">
              <a:lnSpc>
                <a:spcPct val="80000"/>
              </a:lnSpc>
            </a:pPr>
            <a:r>
              <a:rPr lang="en-US" sz="2700"/>
              <a:t>Note will be </a:t>
            </a:r>
            <a:r>
              <a:rPr lang="en-US" sz="2700">
                <a:solidFill>
                  <a:srgbClr val="FF0000"/>
                </a:solidFill>
              </a:rPr>
              <a:t>supported 24x7 </a:t>
            </a:r>
            <a:r>
              <a:rPr lang="en-US" sz="2700"/>
              <a:t>at “TeraGrid Production Quality” </a:t>
            </a:r>
          </a:p>
          <a:p>
            <a:pPr eaLnBrk="1" hangingPunct="1">
              <a:lnSpc>
                <a:spcPct val="80000"/>
              </a:lnSpc>
            </a:pPr>
            <a:r>
              <a:rPr lang="en-US" sz="2700"/>
              <a:t>Will  support deployment of </a:t>
            </a:r>
            <a:r>
              <a:rPr lang="en-US" sz="2700">
                <a:solidFill>
                  <a:srgbClr val="FF0000"/>
                </a:solidFill>
              </a:rPr>
              <a:t>“important” middleware </a:t>
            </a:r>
            <a:r>
              <a:rPr lang="en-US" sz="2700"/>
              <a:t>including TeraGrid stack, Condor, BOINC, gLite, Unicore, Genesis II</a:t>
            </a:r>
          </a:p>
          <a:p>
            <a:pPr eaLnBrk="1" hangingPunct="1">
              <a:lnSpc>
                <a:spcPct val="80000"/>
              </a:lnSpc>
            </a:pPr>
            <a:endParaRPr lang="en-US" sz="2700"/>
          </a:p>
        </p:txBody>
      </p:sp>
      <p:sp>
        <p:nvSpPr>
          <p:cNvPr id="31748" name="Slide Number Placeholder 3"/>
          <p:cNvSpPr>
            <a:spLocks noGrp="1"/>
          </p:cNvSpPr>
          <p:nvPr>
            <p:ph type="sldNum" sz="quarter" idx="12"/>
          </p:nvPr>
        </p:nvSpPr>
        <p:spPr bwMode="auto">
          <a:noFill/>
          <a:ln>
            <a:miter lim="800000"/>
            <a:headEnd/>
            <a:tailEnd/>
          </a:ln>
        </p:spPr>
        <p:txBody>
          <a:bodyPr/>
          <a:lstStyle/>
          <a:p>
            <a:fld id="{FA20E46A-0572-0243-97B2-DEDB4D236A82}" type="slidenum">
              <a:rPr lang="en-US"/>
              <a:pPr/>
              <a:t>60</a:t>
            </a:fld>
            <a:endParaRPr lang="en-US"/>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Amazon AWS</a:t>
            </a:r>
            <a:br>
              <a:rPr lang="en-US" dirty="0" smtClean="0"/>
            </a:br>
            <a:r>
              <a:rPr lang="en-US" sz="3556" dirty="0" smtClean="0"/>
              <a:t>http://</a:t>
            </a:r>
            <a:r>
              <a:rPr lang="en-US" sz="3556" dirty="0" err="1" smtClean="0"/>
              <a:t>aws.amazon.com</a:t>
            </a:r>
            <a:endParaRPr lang="en-US" sz="3556" dirty="0"/>
          </a:p>
        </p:txBody>
      </p:sp>
      <p:sp>
        <p:nvSpPr>
          <p:cNvPr id="3" name="Content Placeholder 2"/>
          <p:cNvSpPr>
            <a:spLocks noGrp="1"/>
          </p:cNvSpPr>
          <p:nvPr>
            <p:ph idx="1"/>
          </p:nvPr>
        </p:nvSpPr>
        <p:spPr>
          <a:xfrm>
            <a:off x="457200" y="1600200"/>
            <a:ext cx="8499642" cy="4525963"/>
          </a:xfrm>
        </p:spPr>
        <p:txBody>
          <a:bodyPr>
            <a:normAutofit fontScale="92500" lnSpcReduction="20000"/>
          </a:bodyPr>
          <a:lstStyle/>
          <a:p>
            <a:r>
              <a:rPr lang="en-US" dirty="0" smtClean="0"/>
              <a:t>Story goes: Build capacity for X-</a:t>
            </a:r>
            <a:r>
              <a:rPr lang="en-US" dirty="0" err="1" smtClean="0"/>
              <a:t>mas</a:t>
            </a:r>
            <a:r>
              <a:rPr lang="en-US" dirty="0" smtClean="0"/>
              <a:t>. What do with spare capacity year around?</a:t>
            </a:r>
          </a:p>
          <a:p>
            <a:r>
              <a:rPr lang="en-US" dirty="0" smtClean="0"/>
              <a:t>“Utility Computing”</a:t>
            </a:r>
          </a:p>
          <a:p>
            <a:pPr lvl="1"/>
            <a:r>
              <a:rPr lang="en-US" dirty="0" smtClean="0"/>
              <a:t>Around long before Amazon EC2</a:t>
            </a:r>
          </a:p>
          <a:p>
            <a:pPr lvl="1"/>
            <a:r>
              <a:rPr lang="en-US" dirty="0" smtClean="0"/>
              <a:t>$0.10 per CPU-hour, plus  bandwidth cost</a:t>
            </a:r>
          </a:p>
          <a:p>
            <a:r>
              <a:rPr lang="en-US" dirty="0" smtClean="0"/>
              <a:t>*</a:t>
            </a:r>
            <a:r>
              <a:rPr lang="en-US" dirty="0" err="1" smtClean="0"/>
              <a:t>aaS</a:t>
            </a:r>
            <a:r>
              <a:rPr lang="en-US" dirty="0" smtClean="0"/>
              <a:t> Model:</a:t>
            </a:r>
          </a:p>
          <a:p>
            <a:pPr lvl="1"/>
            <a:r>
              <a:rPr lang="en-US" dirty="0" smtClean="0"/>
              <a:t> * = Infrastructure, Software, almost anything</a:t>
            </a:r>
          </a:p>
          <a:p>
            <a:r>
              <a:rPr lang="en-US" dirty="0" smtClean="0"/>
              <a:t>AWS: A set of APIs which give users access to Amazon technology and content</a:t>
            </a:r>
          </a:p>
          <a:p>
            <a:pPr lvl="1"/>
            <a:r>
              <a:rPr lang="en-US" dirty="0" err="1" smtClean="0"/>
              <a:t>IaaS</a:t>
            </a:r>
            <a:r>
              <a:rPr lang="en-US" dirty="0" smtClean="0"/>
              <a:t>, but also “people as a service” – Mechanical Turk</a:t>
            </a:r>
          </a:p>
          <a:p>
            <a:endParaRPr lang="en-US" dirty="0" smtClean="0"/>
          </a:p>
          <a:p>
            <a:pPr lvl="1"/>
            <a:endParaRPr lang="en-US" dirty="0" smtClean="0"/>
          </a:p>
          <a:p>
            <a:pPr lvl="1"/>
            <a:endParaRPr lang="en-US" dirty="0" smtClean="0"/>
          </a:p>
          <a:p>
            <a:endParaRPr lang="en-US" dirty="0" smtClean="0"/>
          </a:p>
          <a:p>
            <a:pPr lvl="1">
              <a:buNone/>
            </a:pPr>
            <a:endParaRPr lang="en-US"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61</a:t>
            </a:fld>
            <a:endParaRPr lang="en-US"/>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Amazon Simple Storage Service (S3)</a:t>
            </a:r>
            <a:endParaRPr lang="en-US" dirty="0"/>
          </a:p>
        </p:txBody>
      </p:sp>
      <p:sp>
        <p:nvSpPr>
          <p:cNvPr id="3" name="Content Placeholder 2"/>
          <p:cNvSpPr>
            <a:spLocks noGrp="1"/>
          </p:cNvSpPr>
          <p:nvPr>
            <p:ph idx="1"/>
          </p:nvPr>
        </p:nvSpPr>
        <p:spPr/>
        <p:txBody>
          <a:bodyPr/>
          <a:lstStyle/>
          <a:p>
            <a:r>
              <a:rPr lang="en-US" dirty="0" smtClean="0"/>
              <a:t>Data Storage in Amazon Data Center</a:t>
            </a:r>
          </a:p>
          <a:p>
            <a:r>
              <a:rPr lang="en-US" dirty="0" smtClean="0"/>
              <a:t>Web Service interface</a:t>
            </a:r>
          </a:p>
          <a:p>
            <a:r>
              <a:rPr lang="en-US" dirty="0" smtClean="0"/>
              <a:t>No set-up fee, No monthly minimum</a:t>
            </a:r>
          </a:p>
          <a:p>
            <a:r>
              <a:rPr lang="en-US" dirty="0" smtClean="0"/>
              <a:t>Storage: $0.15 per GB/Month</a:t>
            </a:r>
          </a:p>
          <a:p>
            <a:r>
              <a:rPr lang="en-US" dirty="0" smtClean="0"/>
              <a:t>Data Transfer: $0.20/GB to transfer data</a:t>
            </a:r>
          </a:p>
          <a:p>
            <a:r>
              <a:rPr lang="en-US" dirty="0" smtClean="0"/>
              <a:t>Private and  public storage</a:t>
            </a:r>
          </a:p>
          <a:p>
            <a:r>
              <a:rPr lang="en-US" dirty="0" smtClean="0"/>
              <a:t>Each object up to 5GB in size</a:t>
            </a:r>
          </a:p>
          <a:p>
            <a:endParaRPr lang="en-US"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62</a:t>
            </a:fld>
            <a:endParaRPr lang="en-US"/>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Elastic Compute Cloud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Web service that provides resizable compute capacity in the cloud.  Designed to make Web-scale computing easier</a:t>
            </a:r>
          </a:p>
          <a:p>
            <a:r>
              <a:rPr lang="en-US" dirty="0" smtClean="0"/>
              <a:t>A simple Web service interface that provides complete control of your computing resources</a:t>
            </a:r>
          </a:p>
          <a:p>
            <a:r>
              <a:rPr lang="en-US" dirty="0" smtClean="0"/>
              <a:t>Quickly scales capacity, both up and down, as your computing requirements change </a:t>
            </a:r>
          </a:p>
          <a:p>
            <a:r>
              <a:rPr lang="en-US" dirty="0" smtClean="0"/>
              <a:t>Changes the economics of computing:	</a:t>
            </a:r>
          </a:p>
          <a:p>
            <a:pPr lvl="1"/>
            <a:r>
              <a:rPr lang="en-US" dirty="0" smtClean="0"/>
              <a:t>Pay only for capacity that used; no cost of ownership</a:t>
            </a:r>
          </a:p>
          <a:p>
            <a:pPr lvl="2"/>
            <a:r>
              <a:rPr lang="en-US" i="1" dirty="0" smtClean="0"/>
              <a:t>a + </a:t>
            </a:r>
            <a:r>
              <a:rPr lang="en-US" i="1" dirty="0" err="1" smtClean="0"/>
              <a:t>bc</a:t>
            </a:r>
            <a:r>
              <a:rPr lang="en-US" dirty="0" smtClean="0"/>
              <a:t> becomes just </a:t>
            </a:r>
            <a:r>
              <a:rPr lang="en-US" i="1" dirty="0" err="1" smtClean="0"/>
              <a:t>bc</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63</a:t>
            </a:fld>
            <a:endParaRPr lang="en-US"/>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Elastic Compute Cloud</a:t>
            </a:r>
            <a:endParaRPr lang="en-US" dirty="0"/>
          </a:p>
        </p:txBody>
      </p:sp>
      <p:sp>
        <p:nvSpPr>
          <p:cNvPr id="3" name="Content Placeholder 2"/>
          <p:cNvSpPr>
            <a:spLocks noGrp="1"/>
          </p:cNvSpPr>
          <p:nvPr>
            <p:ph idx="1"/>
          </p:nvPr>
        </p:nvSpPr>
        <p:spPr/>
        <p:txBody>
          <a:bodyPr>
            <a:normAutofit/>
          </a:bodyPr>
          <a:lstStyle/>
          <a:p>
            <a:r>
              <a:rPr lang="en-US" dirty="0" smtClean="0"/>
              <a:t>No start-up, monthly, or fixed costs</a:t>
            </a:r>
          </a:p>
          <a:p>
            <a:pPr lvl="1"/>
            <a:r>
              <a:rPr lang="en-US" dirty="0" smtClean="0"/>
              <a:t>$0.10 per CPU hour</a:t>
            </a:r>
          </a:p>
          <a:p>
            <a:pPr lvl="1"/>
            <a:r>
              <a:rPr lang="en-US" dirty="0" smtClean="0"/>
              <a:t>$0.20 per GB transferred across Net</a:t>
            </a:r>
          </a:p>
          <a:p>
            <a:r>
              <a:rPr lang="en-US" dirty="0" smtClean="0"/>
              <a:t>No cost to transfer data between Amazon S3 and Amazon EC2</a:t>
            </a:r>
          </a:p>
          <a:p>
            <a:r>
              <a:rPr lang="en-US" dirty="0" smtClean="0"/>
              <a:t>More when we do Cloud Computing next week</a:t>
            </a:r>
          </a:p>
          <a:p>
            <a:endParaRPr lang="en-US" dirty="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64</a:t>
            </a:fld>
            <a:endParaRPr lang="en-US"/>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43" y="0"/>
            <a:ext cx="8229600" cy="1143000"/>
          </a:xfrm>
        </p:spPr>
        <p:txBody>
          <a:bodyPr/>
          <a:lstStyle/>
          <a:p>
            <a:r>
              <a:rPr lang="en-US" dirty="0" smtClean="0"/>
              <a:t>Azure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Description: Microsoft’s “Platform as a Service” (</a:t>
            </a:r>
            <a:r>
              <a:rPr lang="en-US" dirty="0" err="1" smtClean="0"/>
              <a:t>Paas</a:t>
            </a:r>
            <a:r>
              <a:rPr lang="en-US" dirty="0" smtClean="0"/>
              <a:t>) offering</a:t>
            </a:r>
          </a:p>
          <a:p>
            <a:pPr lvl="1"/>
            <a:r>
              <a:rPr lang="en-US" dirty="0" smtClean="0"/>
              <a:t>Platform that is “Available” and “Scalable”</a:t>
            </a:r>
          </a:p>
          <a:p>
            <a:pPr lvl="1"/>
            <a:r>
              <a:rPr lang="en-US" dirty="0" smtClean="0"/>
              <a:t>Cloud Based around virtualization</a:t>
            </a:r>
          </a:p>
          <a:p>
            <a:r>
              <a:rPr lang="en-US" dirty="0" smtClean="0"/>
              <a:t>Explicit Cost to Use</a:t>
            </a:r>
          </a:p>
          <a:p>
            <a:pPr lvl="1"/>
            <a:r>
              <a:rPr lang="en-US" dirty="0" smtClean="0"/>
              <a:t>No cost to transfer data, only to use/store </a:t>
            </a:r>
          </a:p>
          <a:p>
            <a:r>
              <a:rPr lang="en-US" dirty="0" smtClean="0"/>
              <a:t>“Democratization of Infrastructure”</a:t>
            </a:r>
          </a:p>
          <a:p>
            <a:r>
              <a:rPr lang="en-US" dirty="0" smtClean="0"/>
              <a:t>Rich Data Abstractions</a:t>
            </a:r>
          </a:p>
          <a:p>
            <a:pPr lvl="1"/>
            <a:r>
              <a:rPr lang="en-US" dirty="0" smtClean="0"/>
              <a:t>Large user data items:  blobs</a:t>
            </a:r>
          </a:p>
          <a:p>
            <a:pPr lvl="1"/>
            <a:r>
              <a:rPr lang="en-US" dirty="0" smtClean="0"/>
              <a:t>Service state:  tables</a:t>
            </a:r>
          </a:p>
          <a:p>
            <a:pPr lvl="1"/>
            <a:r>
              <a:rPr lang="en-US" dirty="0" smtClean="0"/>
              <a:t>Service workflow:  queues</a:t>
            </a:r>
          </a:p>
          <a:p>
            <a:pPr lvl="1"/>
            <a:r>
              <a:rPr lang="en-US" dirty="0" smtClean="0"/>
              <a:t>Simple and Familiar Programming Interfaces</a:t>
            </a:r>
          </a:p>
          <a:p>
            <a:pPr lvl="2"/>
            <a:r>
              <a:rPr lang="en-US" dirty="0" smtClean="0"/>
              <a:t>REST: HTTP and HTTPS</a:t>
            </a:r>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65</a:t>
            </a:fld>
            <a:endParaRPr lang="en-US"/>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66</a:t>
            </a:fld>
            <a:endParaRPr lang="en-US"/>
          </a:p>
        </p:txBody>
      </p:sp>
      <p:pic>
        <p:nvPicPr>
          <p:cNvPr id="6" name="Picture 5"/>
          <p:cNvPicPr>
            <a:picLocks noChangeAspect="1"/>
          </p:cNvPicPr>
          <p:nvPr/>
        </p:nvPicPr>
        <p:blipFill>
          <a:blip r:embed="rId2"/>
          <a:stretch>
            <a:fillRect/>
          </a:stretch>
        </p:blipFill>
        <p:spPr>
          <a:xfrm>
            <a:off x="101600" y="908050"/>
            <a:ext cx="8940800" cy="5041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67</a:t>
            </a:fld>
            <a:endParaRPr lang="en-US"/>
          </a:p>
        </p:txBody>
      </p:sp>
      <p:pic>
        <p:nvPicPr>
          <p:cNvPr id="6" name="Picture 5"/>
          <p:cNvPicPr>
            <a:picLocks noChangeAspect="1"/>
          </p:cNvPicPr>
          <p:nvPr/>
        </p:nvPicPr>
        <p:blipFill>
          <a:blip r:embed="rId2"/>
          <a:stretch>
            <a:fillRect/>
          </a:stretch>
        </p:blipFill>
        <p:spPr>
          <a:xfrm>
            <a:off x="-101600" y="857250"/>
            <a:ext cx="9347200"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CSC 7700: Scientific Computing</a:t>
            </a:r>
            <a:endParaRPr lang="en-US"/>
          </a:p>
        </p:txBody>
      </p:sp>
      <p:sp>
        <p:nvSpPr>
          <p:cNvPr id="3" name="Slide Number Placeholder 2"/>
          <p:cNvSpPr>
            <a:spLocks noGrp="1"/>
          </p:cNvSpPr>
          <p:nvPr>
            <p:ph type="sldNum" sz="quarter" idx="12"/>
          </p:nvPr>
        </p:nvSpPr>
        <p:spPr/>
        <p:txBody>
          <a:bodyPr/>
          <a:lstStyle/>
          <a:p>
            <a:fld id="{DC876957-0BCA-CA4F-B18A-1C61852BAA2D}" type="slidenum">
              <a:rPr lang="en-US" smtClean="0"/>
              <a:pPr/>
              <a:t>68</a:t>
            </a:fld>
            <a:endParaRPr lang="en-US"/>
          </a:p>
        </p:txBody>
      </p:sp>
      <p:pic>
        <p:nvPicPr>
          <p:cNvPr id="4" name="Picture 3"/>
          <p:cNvPicPr>
            <a:picLocks noChangeAspect="1"/>
          </p:cNvPicPr>
          <p:nvPr/>
        </p:nvPicPr>
        <p:blipFill>
          <a:blip r:embed="rId2"/>
          <a:stretch>
            <a:fillRect/>
          </a:stretch>
        </p:blipFill>
        <p:spPr>
          <a:xfrm>
            <a:off x="-57150" y="755650"/>
            <a:ext cx="9258300" cy="5346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CSC 7700: Scientific Computing</a:t>
            </a:r>
            <a:endParaRPr lang="en-US"/>
          </a:p>
        </p:txBody>
      </p:sp>
      <p:sp>
        <p:nvSpPr>
          <p:cNvPr id="3" name="Slide Number Placeholder 2"/>
          <p:cNvSpPr>
            <a:spLocks noGrp="1"/>
          </p:cNvSpPr>
          <p:nvPr>
            <p:ph type="sldNum" sz="quarter" idx="12"/>
          </p:nvPr>
        </p:nvSpPr>
        <p:spPr/>
        <p:txBody>
          <a:bodyPr/>
          <a:lstStyle/>
          <a:p>
            <a:fld id="{DC876957-0BCA-CA4F-B18A-1C61852BAA2D}" type="slidenum">
              <a:rPr lang="en-US" smtClean="0"/>
              <a:pPr/>
              <a:t>69</a:t>
            </a:fld>
            <a:endParaRPr lang="en-US"/>
          </a:p>
        </p:txBody>
      </p:sp>
      <p:pic>
        <p:nvPicPr>
          <p:cNvPr id="4" name="Picture 3"/>
          <p:cNvPicPr>
            <a:picLocks noChangeAspect="1"/>
          </p:cNvPicPr>
          <p:nvPr/>
        </p:nvPicPr>
        <p:blipFill>
          <a:blip r:embed="rId2"/>
          <a:stretch>
            <a:fillRect/>
          </a:stretch>
        </p:blipFill>
        <p:spPr>
          <a:xfrm>
            <a:off x="-50800" y="673100"/>
            <a:ext cx="9245600" cy="5511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262"/>
            <a:ext cx="8229600" cy="1143000"/>
          </a:xfrm>
        </p:spPr>
        <p:txBody>
          <a:bodyPr/>
          <a:lstStyle/>
          <a:p>
            <a:pPr lvl="1" algn="ctr" defTabSz="457200" rtl="0">
              <a:spcBef>
                <a:spcPct val="0"/>
              </a:spcBef>
            </a:pPr>
            <a:r>
              <a:rPr lang="en-US" sz="2400" dirty="0" smtClean="0"/>
              <a:t>WLCG: Worldwide LHC Computing Grid </a:t>
            </a:r>
            <a:br>
              <a:rPr lang="en-US" sz="2400" dirty="0" smtClean="0"/>
            </a:br>
            <a:r>
              <a:rPr lang="en-US" sz="2400" dirty="0" smtClean="0"/>
              <a:t>A Driver of Grid </a:t>
            </a:r>
            <a:r>
              <a:rPr lang="en-US" sz="2400" dirty="0" err="1" smtClean="0"/>
              <a:t>Comuting</a:t>
            </a:r>
            <a:r>
              <a:rPr lang="en-US" sz="2400" dirty="0" smtClean="0"/>
              <a:t/>
            </a:r>
            <a:br>
              <a:rPr lang="en-US" sz="2400" dirty="0" smtClean="0"/>
            </a:br>
            <a:r>
              <a:rPr lang="en-GB" dirty="0" smtClean="0"/>
              <a:t>Worldwide resources for WLCG</a:t>
            </a:r>
            <a:endParaRPr lang="en-GB" dirty="0"/>
          </a:p>
        </p:txBody>
      </p:sp>
      <p:sp>
        <p:nvSpPr>
          <p:cNvPr id="4" name="Footer Placeholder 3"/>
          <p:cNvSpPr>
            <a:spLocks noGrp="1"/>
          </p:cNvSpPr>
          <p:nvPr>
            <p:ph type="ftr" sz="quarter" idx="11"/>
          </p:nvPr>
        </p:nvSpPr>
        <p:spPr/>
        <p:txBody>
          <a:bodyPr/>
          <a:lstStyle/>
          <a:p>
            <a:r>
              <a:rPr lang="en-US" dirty="0" smtClean="0"/>
              <a:t>Ian.Bird@cern.ch</a:t>
            </a:r>
            <a:endParaRPr lang="en-US" dirty="0"/>
          </a:p>
        </p:txBody>
      </p:sp>
      <p:sp>
        <p:nvSpPr>
          <p:cNvPr id="5" name="Slide Number Placeholder 4"/>
          <p:cNvSpPr>
            <a:spLocks noGrp="1"/>
          </p:cNvSpPr>
          <p:nvPr>
            <p:ph type="sldNum" sz="quarter" idx="4294967295"/>
          </p:nvPr>
        </p:nvSpPr>
        <p:spPr>
          <a:xfrm>
            <a:off x="7924800" y="6356350"/>
            <a:ext cx="762000" cy="365125"/>
          </a:xfrm>
          <a:prstGeom prst="rect">
            <a:avLst/>
          </a:prstGeom>
        </p:spPr>
        <p:txBody>
          <a:bodyPr/>
          <a:lstStyle/>
          <a:p>
            <a:fld id="{BDA23336-5C51-4AB1-BEE6-DB5BC4505B23}" type="slidenum">
              <a:rPr lang="en-US" smtClean="0"/>
              <a:pPr/>
              <a:t>7</a:t>
            </a:fld>
            <a:endParaRPr lang="en-US" dirty="0"/>
          </a:p>
        </p:txBody>
      </p:sp>
      <p:pic>
        <p:nvPicPr>
          <p:cNvPr id="6" name="Picture 3"/>
          <p:cNvPicPr>
            <a:picLocks noChangeAspect="1" noChangeArrowheads="1"/>
          </p:cNvPicPr>
          <p:nvPr/>
        </p:nvPicPr>
        <p:blipFill>
          <a:blip r:embed="rId2" cstate="screen"/>
          <a:srcRect/>
          <a:stretch>
            <a:fillRect/>
          </a:stretch>
        </p:blipFill>
        <p:spPr bwMode="auto">
          <a:xfrm>
            <a:off x="0" y="980728"/>
            <a:ext cx="9144000" cy="5112568"/>
          </a:xfrm>
          <a:prstGeom prst="rect">
            <a:avLst/>
          </a:prstGeom>
          <a:noFill/>
          <a:ln w="9525">
            <a:noFill/>
            <a:miter lim="800000"/>
            <a:headEnd/>
            <a:tailEnd/>
          </a:ln>
        </p:spPr>
      </p:pic>
      <p:sp>
        <p:nvSpPr>
          <p:cNvPr id="3" name="Content Placeholder 2"/>
          <p:cNvSpPr>
            <a:spLocks noGrp="1"/>
          </p:cNvSpPr>
          <p:nvPr>
            <p:ph idx="1"/>
          </p:nvPr>
        </p:nvSpPr>
        <p:spPr>
          <a:xfrm>
            <a:off x="5105400" y="4800600"/>
            <a:ext cx="3096344" cy="1080120"/>
          </a:xfrm>
          <a:solidFill>
            <a:srgbClr val="FFFF00"/>
          </a:solidFill>
        </p:spPr>
        <p:style>
          <a:lnRef idx="1">
            <a:schemeClr val="accent2"/>
          </a:lnRef>
          <a:fillRef idx="2">
            <a:schemeClr val="accent2"/>
          </a:fillRef>
          <a:effectRef idx="1">
            <a:schemeClr val="accent2"/>
          </a:effectRef>
          <a:fontRef idx="minor">
            <a:schemeClr val="dk1"/>
          </a:fontRef>
        </p:style>
        <p:txBody>
          <a:bodyPr>
            <a:normAutofit fontScale="70000" lnSpcReduction="20000"/>
          </a:bodyPr>
          <a:lstStyle/>
          <a:p>
            <a:r>
              <a:rPr lang="en-GB" dirty="0" smtClean="0"/>
              <a:t>Today &gt;140 sites</a:t>
            </a:r>
          </a:p>
          <a:p>
            <a:r>
              <a:rPr lang="en-GB" dirty="0" smtClean="0"/>
              <a:t>~250k CPU cores</a:t>
            </a:r>
          </a:p>
          <a:p>
            <a:r>
              <a:rPr lang="en-GB" dirty="0" smtClean="0"/>
              <a:t>~100 PB disk</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DI - Summary</a:t>
            </a:r>
            <a:endParaRPr lang="en-US" dirty="0"/>
          </a:p>
        </p:txBody>
      </p:sp>
      <p:sp>
        <p:nvSpPr>
          <p:cNvPr id="3" name="Content Placeholder 2"/>
          <p:cNvSpPr>
            <a:spLocks noGrp="1"/>
          </p:cNvSpPr>
          <p:nvPr>
            <p:ph idx="1"/>
          </p:nvPr>
        </p:nvSpPr>
        <p:spPr>
          <a:xfrm>
            <a:off x="270042" y="1102896"/>
            <a:ext cx="8229600" cy="5578475"/>
          </a:xfrm>
        </p:spPr>
        <p:txBody>
          <a:bodyPr>
            <a:normAutofit fontScale="92500" lnSpcReduction="20000"/>
          </a:bodyPr>
          <a:lstStyle/>
          <a:p>
            <a:r>
              <a:rPr lang="en-US" dirty="0" smtClean="0"/>
              <a:t>A rich space of infrastructure &amp; capabilities</a:t>
            </a:r>
          </a:p>
          <a:p>
            <a:r>
              <a:rPr lang="en-US" dirty="0" smtClean="0"/>
              <a:t>Not all DI have delivered on “their Grid” role</a:t>
            </a:r>
          </a:p>
          <a:p>
            <a:pPr lvl="1"/>
            <a:r>
              <a:rPr lang="en-US" dirty="0" smtClean="0"/>
              <a:t>Why is difficult to answer, as many co-dependent factors, e.g. policy, social/technical/software ecosystem, external pressures..</a:t>
            </a:r>
          </a:p>
          <a:p>
            <a:pPr lvl="1"/>
            <a:r>
              <a:rPr lang="en-US" dirty="0" smtClean="0"/>
              <a:t>But in general, “Narrow grid” (</a:t>
            </a:r>
            <a:r>
              <a:rPr lang="en-US" dirty="0" err="1" smtClean="0"/>
              <a:t>e.g</a:t>
            </a:r>
            <a:r>
              <a:rPr lang="en-US" dirty="0" smtClean="0"/>
              <a:t> OSG) have done better versus “Broad grids” (</a:t>
            </a:r>
            <a:r>
              <a:rPr lang="en-US" dirty="0" err="1" smtClean="0"/>
              <a:t>eg</a:t>
            </a:r>
            <a:r>
              <a:rPr lang="en-US" dirty="0" smtClean="0"/>
              <a:t> </a:t>
            </a:r>
            <a:r>
              <a:rPr lang="en-US" dirty="0" err="1" smtClean="0"/>
              <a:t>Teragrid</a:t>
            </a:r>
            <a:r>
              <a:rPr lang="en-US" dirty="0" smtClean="0"/>
              <a:t>)</a:t>
            </a:r>
          </a:p>
          <a:p>
            <a:r>
              <a:rPr lang="en-US" dirty="0" smtClean="0"/>
              <a:t>Interesting developments in the commercial sector:  Google, Microsoft and Amazon</a:t>
            </a:r>
          </a:p>
          <a:p>
            <a:pPr lvl="1"/>
            <a:r>
              <a:rPr lang="en-US" dirty="0" smtClean="0"/>
              <a:t>First time ever, Academic Research being done on </a:t>
            </a:r>
            <a:r>
              <a:rPr lang="en-US" dirty="0" err="1" smtClean="0"/>
              <a:t>commerical</a:t>
            </a:r>
            <a:r>
              <a:rPr lang="en-US" dirty="0" smtClean="0"/>
              <a:t> infrastructure!</a:t>
            </a:r>
          </a:p>
          <a:p>
            <a:pPr lvl="1"/>
            <a:r>
              <a:rPr lang="en-US" dirty="0" smtClean="0"/>
              <a:t>Due to rise of data-intensive computing but also well designed infrastructure (Azure) and effective abstractions for applications (</a:t>
            </a:r>
            <a:r>
              <a:rPr lang="en-US" dirty="0" err="1" smtClean="0"/>
              <a:t>MapReduce</a:t>
            </a:r>
            <a:r>
              <a:rPr lang="en-US" dirty="0" smtClean="0"/>
              <a:t>) </a:t>
            </a:r>
          </a:p>
          <a:p>
            <a:endParaRPr lang="en-US" dirty="0" smtClean="0"/>
          </a:p>
        </p:txBody>
      </p:sp>
      <p:sp>
        <p:nvSpPr>
          <p:cNvPr id="4" name="Footer Placeholder 3"/>
          <p:cNvSpPr>
            <a:spLocks noGrp="1"/>
          </p:cNvSpPr>
          <p:nvPr>
            <p:ph type="ftr" sz="quarter" idx="11"/>
          </p:nvPr>
        </p:nvSpPr>
        <p:spPr/>
        <p:txBody>
          <a:bodyPr/>
          <a:lstStyle/>
          <a:p>
            <a:r>
              <a:rPr lang="en-US" smtClean="0"/>
              <a:t>CSC 7700: Scientific Computing</a:t>
            </a:r>
            <a:endParaRPr lang="en-US" dirty="0"/>
          </a:p>
        </p:txBody>
      </p:sp>
      <p:sp>
        <p:nvSpPr>
          <p:cNvPr id="5" name="Slide Number Placeholder 4"/>
          <p:cNvSpPr>
            <a:spLocks noGrp="1"/>
          </p:cNvSpPr>
          <p:nvPr>
            <p:ph type="sldNum" sz="quarter" idx="12"/>
          </p:nvPr>
        </p:nvSpPr>
        <p:spPr/>
        <p:txBody>
          <a:bodyPr/>
          <a:lstStyle/>
          <a:p>
            <a:fld id="{DC876957-0BCA-CA4F-B18A-1C61852BAA2D}" type="slidenum">
              <a:rPr lang="en-US" smtClean="0"/>
              <a:pPr/>
              <a:t>70</a:t>
            </a:fld>
            <a:endParaRPr lang="en-US"/>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958"/>
            <a:ext cx="8229600" cy="1143000"/>
          </a:xfrm>
        </p:spPr>
        <p:txBody>
          <a:bodyPr>
            <a:normAutofit fontScale="90000"/>
          </a:bodyPr>
          <a:lstStyle/>
          <a:p>
            <a:r>
              <a:rPr lang="en-US" dirty="0" smtClean="0"/>
              <a:t>Overview of Module E</a:t>
            </a:r>
            <a:br>
              <a:rPr lang="en-US" dirty="0" smtClean="0"/>
            </a:br>
            <a:r>
              <a:rPr lang="en-US" dirty="0" smtClean="0"/>
              <a:t>Distributed Scientific Computing</a:t>
            </a:r>
            <a:endParaRPr lang="en-US" dirty="0"/>
          </a:p>
        </p:txBody>
      </p:sp>
      <p:sp>
        <p:nvSpPr>
          <p:cNvPr id="3" name="Content Placeholder 2"/>
          <p:cNvSpPr>
            <a:spLocks noGrp="1"/>
          </p:cNvSpPr>
          <p:nvPr>
            <p:ph idx="1"/>
          </p:nvPr>
        </p:nvSpPr>
        <p:spPr>
          <a:xfrm>
            <a:off x="457200" y="1600200"/>
            <a:ext cx="8419432" cy="4525963"/>
          </a:xfrm>
        </p:spPr>
        <p:txBody>
          <a:bodyPr>
            <a:normAutofit fontScale="85000" lnSpcReduction="10000"/>
          </a:bodyPr>
          <a:lstStyle/>
          <a:p>
            <a:r>
              <a:rPr lang="en-US" dirty="0" smtClean="0">
                <a:solidFill>
                  <a:schemeClr val="bg1">
                    <a:lumMod val="75000"/>
                  </a:schemeClr>
                </a:solidFill>
              </a:rPr>
              <a:t>E1: Introduction to Distributed Scientific Computing</a:t>
            </a:r>
          </a:p>
          <a:p>
            <a:pPr lvl="1"/>
            <a:r>
              <a:rPr lang="en-US" dirty="0" smtClean="0">
                <a:solidFill>
                  <a:schemeClr val="bg1">
                    <a:lumMod val="75000"/>
                  </a:schemeClr>
                </a:solidFill>
              </a:rPr>
              <a:t>Examples of Distributed Applications : [30 minutes]</a:t>
            </a:r>
          </a:p>
          <a:p>
            <a:pPr lvl="2"/>
            <a:r>
              <a:rPr lang="en-US" dirty="0" smtClean="0">
                <a:solidFill>
                  <a:schemeClr val="bg1">
                    <a:lumMod val="75000"/>
                  </a:schemeClr>
                </a:solidFill>
              </a:rPr>
              <a:t>WLCG + Application Examples </a:t>
            </a:r>
          </a:p>
          <a:p>
            <a:pPr lvl="2"/>
            <a:r>
              <a:rPr lang="en-US" dirty="0" smtClean="0">
                <a:solidFill>
                  <a:schemeClr val="bg1">
                    <a:lumMod val="75000"/>
                  </a:schemeClr>
                </a:solidFill>
              </a:rPr>
              <a:t>Summarize and compare with HPC </a:t>
            </a:r>
          </a:p>
          <a:p>
            <a:pPr lvl="1"/>
            <a:r>
              <a:rPr lang="en-US" dirty="0" smtClean="0">
                <a:solidFill>
                  <a:schemeClr val="bg1">
                    <a:lumMod val="75000"/>
                  </a:schemeClr>
                </a:solidFill>
              </a:rPr>
              <a:t>Examples of “Production” Grid Infrastructure [30 min]</a:t>
            </a:r>
          </a:p>
          <a:p>
            <a:pPr lvl="2"/>
            <a:r>
              <a:rPr lang="en-US" dirty="0" smtClean="0">
                <a:solidFill>
                  <a:schemeClr val="bg1">
                    <a:lumMod val="75000"/>
                  </a:schemeClr>
                </a:solidFill>
              </a:rPr>
              <a:t>HPC </a:t>
            </a:r>
            <a:r>
              <a:rPr lang="en-US" dirty="0" err="1" smtClean="0">
                <a:solidFill>
                  <a:schemeClr val="bg1">
                    <a:lumMod val="75000"/>
                  </a:schemeClr>
                </a:solidFill>
              </a:rPr>
              <a:t>vs</a:t>
            </a:r>
            <a:r>
              <a:rPr lang="en-US" dirty="0" smtClean="0">
                <a:solidFill>
                  <a:schemeClr val="bg1">
                    <a:lumMod val="75000"/>
                  </a:schemeClr>
                </a:solidFill>
              </a:rPr>
              <a:t> HTC, Research </a:t>
            </a:r>
            <a:r>
              <a:rPr lang="en-US" dirty="0" err="1" smtClean="0">
                <a:solidFill>
                  <a:schemeClr val="bg1">
                    <a:lumMod val="75000"/>
                  </a:schemeClr>
                </a:solidFill>
              </a:rPr>
              <a:t>vs</a:t>
            </a:r>
            <a:r>
              <a:rPr lang="en-US" dirty="0" smtClean="0">
                <a:solidFill>
                  <a:schemeClr val="bg1">
                    <a:lumMod val="75000"/>
                  </a:schemeClr>
                </a:solidFill>
              </a:rPr>
              <a:t> Production, Commercial</a:t>
            </a:r>
          </a:p>
          <a:p>
            <a:pPr lvl="1"/>
            <a:r>
              <a:rPr lang="en-US" dirty="0" smtClean="0"/>
              <a:t>Distributed Computing is Hard.  Why? </a:t>
            </a:r>
          </a:p>
          <a:p>
            <a:r>
              <a:rPr lang="en-US" dirty="0" smtClean="0">
                <a:solidFill>
                  <a:schemeClr val="bg1">
                    <a:lumMod val="75000"/>
                  </a:schemeClr>
                </a:solidFill>
              </a:rPr>
              <a:t>E2: Introduction to the Practice of DSC [45 </a:t>
            </a:r>
            <a:r>
              <a:rPr lang="en-US" dirty="0" err="1" smtClean="0">
                <a:solidFill>
                  <a:schemeClr val="bg1">
                    <a:lumMod val="75000"/>
                  </a:schemeClr>
                </a:solidFill>
              </a:rPr>
              <a:t>mins</a:t>
            </a:r>
            <a:r>
              <a:rPr lang="en-US" dirty="0" smtClean="0">
                <a:solidFill>
                  <a:schemeClr val="bg1">
                    <a:lumMod val="75000"/>
                  </a:schemeClr>
                </a:solidFill>
              </a:rPr>
              <a:t>]</a:t>
            </a:r>
          </a:p>
          <a:p>
            <a:pPr lvl="1"/>
            <a:r>
              <a:rPr lang="en-US" dirty="0" smtClean="0">
                <a:solidFill>
                  <a:schemeClr val="bg1">
                    <a:lumMod val="75000"/>
                  </a:schemeClr>
                </a:solidFill>
              </a:rPr>
              <a:t>Introduction to SAGA and installing it</a:t>
            </a:r>
          </a:p>
          <a:p>
            <a:pPr lvl="1"/>
            <a:r>
              <a:rPr lang="en-US" dirty="0" smtClean="0">
                <a:solidFill>
                  <a:schemeClr val="bg1">
                    <a:lumMod val="75000"/>
                  </a:schemeClr>
                </a:solidFill>
              </a:rPr>
              <a:t>Writing your first distributed application</a:t>
            </a:r>
          </a:p>
          <a:p>
            <a:r>
              <a:rPr lang="en-US" dirty="0" smtClean="0">
                <a:solidFill>
                  <a:schemeClr val="bg1">
                    <a:lumMod val="75000"/>
                  </a:schemeClr>
                </a:solidFill>
              </a:rPr>
              <a:t>Mod E Project [10mins]</a:t>
            </a:r>
          </a:p>
        </p:txBody>
      </p:sp>
      <p:sp>
        <p:nvSpPr>
          <p:cNvPr id="4" name="Footer Placeholder 3"/>
          <p:cNvSpPr>
            <a:spLocks noGrp="1"/>
          </p:cNvSpPr>
          <p:nvPr>
            <p:ph type="ftr" sz="quarter" idx="11"/>
          </p:nvPr>
        </p:nvSpPr>
        <p:spPr/>
        <p:txBody>
          <a:bodyPr/>
          <a:lstStyle/>
          <a:p>
            <a:r>
              <a:rPr lang="en-US" smtClean="0"/>
              <a:t>CSC 7700: Scientific Computing</a:t>
            </a:r>
            <a:endParaRPr lang="en-US"/>
          </a:p>
        </p:txBody>
      </p:sp>
      <p:sp>
        <p:nvSpPr>
          <p:cNvPr id="5" name="Slide Number Placeholder 4"/>
          <p:cNvSpPr>
            <a:spLocks noGrp="1"/>
          </p:cNvSpPr>
          <p:nvPr>
            <p:ph type="sldNum" sz="quarter" idx="12"/>
          </p:nvPr>
        </p:nvSpPr>
        <p:spPr/>
        <p:txBody>
          <a:bodyPr/>
          <a:lstStyle/>
          <a:p>
            <a:fld id="{DC876957-0BCA-CA4F-B18A-1C61852BAA2D}" type="slidenum">
              <a:rPr lang="en-US" smtClean="0"/>
              <a:pPr/>
              <a:t>71</a:t>
            </a:fld>
            <a:endParaRPr lang="en-US"/>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279400" y="1795463"/>
            <a:ext cx="8496300" cy="1558925"/>
          </a:xfrm>
        </p:spPr>
        <p:txBody>
          <a:bodyPr/>
          <a:lstStyle/>
          <a:p>
            <a:pPr eaLnBrk="1" hangingPunct="1"/>
            <a:r>
              <a:rPr lang="en-US" sz="3200" b="1" dirty="0">
                <a:latin typeface="Arial" charset="0"/>
                <a:ea typeface="ＭＳ Ｐゴシック" charset="0"/>
                <a:cs typeface="ＭＳ Ｐゴシック" charset="0"/>
              </a:rPr>
              <a:t/>
            </a:r>
            <a:br>
              <a:rPr lang="en-US" sz="3200" b="1" dirty="0">
                <a:latin typeface="Arial" charset="0"/>
                <a:ea typeface="ＭＳ Ｐゴシック" charset="0"/>
                <a:cs typeface="ＭＳ Ｐゴシック" charset="0"/>
              </a:rPr>
            </a:br>
            <a:r>
              <a:rPr lang="en-US" sz="2800" b="1" dirty="0">
                <a:latin typeface="Arial" charset="0"/>
                <a:ea typeface="ＭＳ Ｐゴシック" charset="0"/>
                <a:cs typeface="ＭＳ Ｐゴシック" charset="0"/>
              </a:rPr>
              <a:t>Introduction to </a:t>
            </a:r>
            <a:r>
              <a:rPr lang="en-US" sz="2800" b="1" dirty="0" smtClean="0">
                <a:latin typeface="Arial" charset="0"/>
                <a:ea typeface="ＭＳ Ｐゴシック" charset="0"/>
                <a:cs typeface="ＭＳ Ｐゴシック" charset="0"/>
              </a:rPr>
              <a:t>SAGA and SAGA</a:t>
            </a:r>
            <a:r>
              <a:rPr lang="en-US" sz="2800" b="1" dirty="0">
                <a:latin typeface="Arial" charset="0"/>
                <a:ea typeface="ＭＳ Ｐゴシック" charset="0"/>
                <a:cs typeface="ＭＳ Ｐゴシック" charset="0"/>
              </a:rPr>
              <a:t>-</a:t>
            </a:r>
            <a:r>
              <a:rPr lang="en-US" sz="2800" b="1" dirty="0" err="1">
                <a:latin typeface="Arial" charset="0"/>
                <a:ea typeface="ＭＳ Ｐゴシック" charset="0"/>
                <a:cs typeface="ＭＳ Ｐゴシック" charset="0"/>
              </a:rPr>
              <a:t>BigJob</a:t>
            </a:r>
            <a:r>
              <a:rPr lang="en-US" sz="2800" b="1" dirty="0">
                <a:latin typeface="Arial" charset="0"/>
                <a:ea typeface="ＭＳ Ｐゴシック" charset="0"/>
                <a:cs typeface="ＭＳ Ｐゴシック" charset="0"/>
              </a:rPr>
              <a:t/>
            </a:r>
            <a:br>
              <a:rPr lang="en-US" sz="2800" b="1" dirty="0">
                <a:latin typeface="Arial" charset="0"/>
                <a:ea typeface="ＭＳ Ｐゴシック" charset="0"/>
                <a:cs typeface="ＭＳ Ｐゴシック" charset="0"/>
              </a:rPr>
            </a:br>
            <a:r>
              <a:rPr lang="en-US" sz="2800" b="1" dirty="0">
                <a:latin typeface="Arial" charset="0"/>
                <a:ea typeface="ＭＳ Ｐゴシック" charset="0"/>
                <a:cs typeface="ＭＳ Ｐゴシック" charset="0"/>
              </a:rPr>
              <a:t/>
            </a:r>
            <a:br>
              <a:rPr lang="en-US" sz="2800" b="1" dirty="0">
                <a:latin typeface="Arial" charset="0"/>
                <a:ea typeface="ＭＳ Ｐゴシック" charset="0"/>
                <a:cs typeface="ＭＳ Ｐゴシック" charset="0"/>
              </a:rPr>
            </a:br>
            <a:r>
              <a:rPr lang="en-US" sz="2800" b="1" dirty="0">
                <a:latin typeface="Arial" charset="0"/>
                <a:ea typeface="ＭＳ Ｐゴシック" charset="0"/>
                <a:cs typeface="ＭＳ Ｐゴシック" charset="0"/>
              </a:rPr>
              <a:t>Piloting Many Simulations on Many Supercomputers</a:t>
            </a:r>
          </a:p>
        </p:txBody>
      </p:sp>
      <p:sp>
        <p:nvSpPr>
          <p:cNvPr id="29699" name="Rectangle 3"/>
          <p:cNvSpPr>
            <a:spLocks noGrp="1" noChangeArrowheads="1"/>
          </p:cNvSpPr>
          <p:nvPr>
            <p:ph type="subTitle" idx="1"/>
          </p:nvPr>
        </p:nvSpPr>
        <p:spPr>
          <a:xfrm>
            <a:off x="1511300" y="4448175"/>
            <a:ext cx="6400800" cy="1752600"/>
          </a:xfrm>
        </p:spPr>
        <p:txBody>
          <a:bodyPr/>
          <a:lstStyle/>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a:p>
            <a:pPr eaLnBrk="1" hangingPunct="1"/>
            <a:r>
              <a:rPr lang="en-US" b="1">
                <a:latin typeface="Arial" charset="0"/>
                <a:ea typeface="ＭＳ Ｐゴシック" charset="0"/>
                <a:cs typeface="ＭＳ Ｐゴシック" charset="0"/>
              </a:rPr>
              <a:t>RADICAL TEAM</a:t>
            </a:r>
          </a:p>
          <a:p>
            <a:pPr eaLnBrk="1" hangingPunct="1"/>
            <a:r>
              <a:rPr lang="en-US">
                <a:latin typeface="Arial" charset="0"/>
                <a:ea typeface="ＭＳ Ｐゴシック" charset="0"/>
                <a:cs typeface="ＭＳ Ｐゴシック" charset="0"/>
              </a:rPr>
              <a:t>http://radical.rutgers.edu</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5183281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06400" y="711200"/>
            <a:ext cx="8229600" cy="808038"/>
          </a:xfrm>
        </p:spPr>
        <p:txBody>
          <a:bodyPr/>
          <a:lstStyle/>
          <a:p>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Many Simulations</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 Scenarios: Context</a:t>
            </a:r>
          </a:p>
        </p:txBody>
      </p:sp>
      <p:sp>
        <p:nvSpPr>
          <p:cNvPr id="31747" name="Content Placeholder 2"/>
          <p:cNvSpPr>
            <a:spLocks noGrp="1"/>
          </p:cNvSpPr>
          <p:nvPr>
            <p:ph idx="1"/>
          </p:nvPr>
        </p:nvSpPr>
        <p:spPr>
          <a:xfrm>
            <a:off x="406400" y="1446213"/>
            <a:ext cx="8458200" cy="5132387"/>
          </a:xfrm>
        </p:spPr>
        <p:txBody>
          <a:bodyPr/>
          <a:lstStyle/>
          <a:p>
            <a:endParaRPr lang="en-US" sz="1800" dirty="0">
              <a:latin typeface="Arial" charset="0"/>
              <a:ea typeface="ＭＳ Ｐゴシック" charset="0"/>
              <a:cs typeface="ＭＳ Ｐゴシック" charset="0"/>
            </a:endParaRPr>
          </a:p>
          <a:p>
            <a:r>
              <a:rPr lang="en-US" sz="1800" dirty="0">
                <a:latin typeface="Arial" charset="0"/>
                <a:ea typeface="ＭＳ Ｐゴシック" charset="0"/>
                <a:cs typeface="ＭＳ Ｐゴシック" charset="0"/>
              </a:rPr>
              <a:t>A Single </a:t>
            </a:r>
            <a:r>
              <a:rPr lang="ja-JP" altLang="en-US" sz="1800" dirty="0">
                <a:latin typeface="Arial" charset="0"/>
                <a:ea typeface="ＭＳ Ｐゴシック" charset="0"/>
                <a:cs typeface="ＭＳ Ｐゴシック" charset="0"/>
              </a:rPr>
              <a:t>“</a:t>
            </a:r>
            <a:r>
              <a:rPr lang="en-US" sz="1800" dirty="0">
                <a:latin typeface="Arial" charset="0"/>
                <a:ea typeface="ＭＳ Ｐゴシック" charset="0"/>
                <a:cs typeface="ＭＳ Ｐゴシック" charset="0"/>
              </a:rPr>
              <a:t>Application</a:t>
            </a:r>
            <a:r>
              <a:rPr lang="ja-JP" altLang="en-US" sz="1800" dirty="0">
                <a:latin typeface="Arial" charset="0"/>
                <a:ea typeface="ＭＳ Ｐゴシック" charset="0"/>
                <a:cs typeface="ＭＳ Ｐゴシック" charset="0"/>
              </a:rPr>
              <a:t>”</a:t>
            </a:r>
            <a:r>
              <a:rPr lang="en-US" sz="1800" dirty="0">
                <a:latin typeface="Arial" charset="0"/>
                <a:ea typeface="ＭＳ Ｐゴシック" charset="0"/>
                <a:cs typeface="ＭＳ Ｐゴシック" charset="0"/>
              </a:rPr>
              <a:t> is broken into many smaller tasks</a:t>
            </a:r>
          </a:p>
          <a:p>
            <a:pPr lvl="1"/>
            <a:r>
              <a:rPr lang="en-US" dirty="0">
                <a:latin typeface="Arial" charset="0"/>
                <a:ea typeface="ＭＳ Ｐゴシック" charset="0"/>
              </a:rPr>
              <a:t>Naturally decomposed or </a:t>
            </a:r>
            <a:r>
              <a:rPr lang="ja-JP" altLang="en-US" dirty="0">
                <a:latin typeface="Arial" charset="0"/>
                <a:ea typeface="ＭＳ Ｐゴシック" charset="0"/>
              </a:rPr>
              <a:t>“</a:t>
            </a:r>
            <a:r>
              <a:rPr lang="en-US" dirty="0">
                <a:latin typeface="Arial" charset="0"/>
                <a:ea typeface="ＭＳ Ｐゴシック" charset="0"/>
              </a:rPr>
              <a:t>by design</a:t>
            </a:r>
            <a:r>
              <a:rPr lang="ja-JP" altLang="en-US" dirty="0">
                <a:latin typeface="Arial" charset="0"/>
                <a:ea typeface="ＭＳ Ｐゴシック" charset="0"/>
              </a:rPr>
              <a:t>”</a:t>
            </a:r>
            <a:r>
              <a:rPr lang="en-US" dirty="0">
                <a:latin typeface="Arial" charset="0"/>
                <a:ea typeface="ＭＳ Ｐゴシック" charset="0"/>
              </a:rPr>
              <a:t> (algorithmic and infrastructural)</a:t>
            </a:r>
          </a:p>
          <a:p>
            <a:pPr lvl="1"/>
            <a:r>
              <a:rPr lang="en-US" dirty="0">
                <a:latin typeface="Arial" charset="0"/>
                <a:ea typeface="ＭＳ Ｐゴシック" charset="0"/>
              </a:rPr>
              <a:t>Varying task duration: hours to days to weeks</a:t>
            </a:r>
          </a:p>
          <a:p>
            <a:pPr lvl="1"/>
            <a:r>
              <a:rPr lang="en-US" dirty="0">
                <a:latin typeface="Arial" charset="0"/>
                <a:ea typeface="ＭＳ Ｐゴシック" charset="0"/>
              </a:rPr>
              <a:t>Often these tasks are </a:t>
            </a:r>
            <a:r>
              <a:rPr lang="ja-JP" altLang="en-US" dirty="0">
                <a:latin typeface="Arial" charset="0"/>
                <a:ea typeface="ＭＳ Ｐゴシック" charset="0"/>
              </a:rPr>
              <a:t>“</a:t>
            </a:r>
            <a:r>
              <a:rPr lang="en-US" dirty="0">
                <a:latin typeface="Arial" charset="0"/>
                <a:ea typeface="ＭＳ Ｐゴシック" charset="0"/>
              </a:rPr>
              <a:t>coupled</a:t>
            </a:r>
            <a:r>
              <a:rPr lang="ja-JP" altLang="en-US" dirty="0">
                <a:latin typeface="Arial" charset="0"/>
                <a:ea typeface="ＭＳ Ｐゴシック" charset="0"/>
              </a:rPr>
              <a:t>”</a:t>
            </a:r>
            <a:r>
              <a:rPr lang="en-US" dirty="0">
                <a:latin typeface="Arial" charset="0"/>
                <a:ea typeface="ＭＳ Ｐゴシック" charset="0"/>
              </a:rPr>
              <a:t>:</a:t>
            </a:r>
          </a:p>
          <a:p>
            <a:pPr lvl="2"/>
            <a:r>
              <a:rPr lang="en-US" sz="1800" dirty="0">
                <a:latin typeface="Arial" charset="0"/>
                <a:ea typeface="ＭＳ Ｐゴシック" charset="0"/>
              </a:rPr>
              <a:t>General concept for data sharing, synchronization, other dependency</a:t>
            </a:r>
          </a:p>
          <a:p>
            <a:pPr marL="342900" lvl="1" indent="-342900">
              <a:buFontTx/>
              <a:buChar char="•"/>
            </a:pPr>
            <a:r>
              <a:rPr lang="en-US" dirty="0" smtClean="0">
                <a:latin typeface="Arial" charset="0"/>
                <a:ea typeface="ＭＳ Ｐゴシック" charset="0"/>
              </a:rPr>
              <a:t>Decouple workload and resource management</a:t>
            </a:r>
          </a:p>
          <a:p>
            <a:r>
              <a:rPr lang="en-US" sz="1800" dirty="0" smtClean="0">
                <a:latin typeface="Arial" charset="0"/>
                <a:ea typeface="ＭＳ Ｐゴシック" charset="0"/>
                <a:cs typeface="ＭＳ Ｐゴシック" charset="0"/>
              </a:rPr>
              <a:t>Coupling </a:t>
            </a:r>
            <a:r>
              <a:rPr lang="en-US" sz="1800" dirty="0">
                <a:latin typeface="Arial" charset="0"/>
                <a:ea typeface="ＭＳ Ｐゴシック" charset="0"/>
                <a:cs typeface="ＭＳ Ｐゴシック" charset="0"/>
              </a:rPr>
              <a:t>between these tasks</a:t>
            </a:r>
          </a:p>
          <a:p>
            <a:pPr lvl="1"/>
            <a:r>
              <a:rPr lang="en-US" dirty="0">
                <a:latin typeface="Arial" charset="0"/>
                <a:ea typeface="ＭＳ Ｐゴシック" charset="0"/>
              </a:rPr>
              <a:t>Uncoupled Tasks, Loosely-Coupled Tasks, Sequential dependencies..</a:t>
            </a:r>
          </a:p>
          <a:p>
            <a:pPr lvl="1"/>
            <a:r>
              <a:rPr lang="en-US" dirty="0">
                <a:latin typeface="Arial" charset="0"/>
                <a:ea typeface="ＭＳ Ｐゴシック" charset="0"/>
              </a:rPr>
              <a:t>Homogenous or Heterogeneous</a:t>
            </a:r>
          </a:p>
          <a:p>
            <a:pPr lvl="1"/>
            <a:r>
              <a:rPr lang="en-US" dirty="0">
                <a:latin typeface="Arial" charset="0"/>
                <a:ea typeface="ＭＳ Ｐゴシック" charset="0"/>
              </a:rPr>
              <a:t>Varying rate of coupling between tasks</a:t>
            </a:r>
          </a:p>
          <a:p>
            <a:pPr lvl="1"/>
            <a:r>
              <a:rPr lang="en-US" dirty="0">
                <a:latin typeface="Arial" charset="0"/>
                <a:ea typeface="ＭＳ Ｐゴシック" charset="0"/>
              </a:rPr>
              <a:t>Regular versus Irregular synchronization:</a:t>
            </a:r>
          </a:p>
          <a:p>
            <a:pPr lvl="2"/>
            <a:r>
              <a:rPr lang="en-US" sz="1800" dirty="0">
                <a:latin typeface="Arial" charset="0"/>
                <a:ea typeface="ＭＳ Ｐゴシック" charset="0"/>
              </a:rPr>
              <a:t>Temporal, Spatial</a:t>
            </a:r>
          </a:p>
          <a:p>
            <a:pPr lvl="1"/>
            <a:r>
              <a:rPr lang="en-US" dirty="0">
                <a:latin typeface="Arial" charset="0"/>
                <a:ea typeface="ＭＳ Ｐゴシック" charset="0"/>
              </a:rPr>
              <a:t>Ad hoc (pair-wise) exchange </a:t>
            </a:r>
          </a:p>
          <a:p>
            <a:pPr lvl="2"/>
            <a:r>
              <a:rPr lang="en-US" sz="1800" dirty="0">
                <a:latin typeface="Arial" charset="0"/>
                <a:ea typeface="ＭＳ Ｐゴシック" charset="0"/>
              </a:rPr>
              <a:t>No a priori determined exchange partners</a:t>
            </a:r>
          </a:p>
        </p:txBody>
      </p:sp>
    </p:spTree>
    <p:extLst>
      <p:ext uri="{BB962C8B-B14F-4D97-AF65-F5344CB8AC3E}">
        <p14:creationId xmlns:p14="http://schemas.microsoft.com/office/powerpoint/2010/main" val="24327450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noGrp="1"/>
          </p:cNvSpPr>
          <p:nvPr>
            <p:ph idx="1"/>
          </p:nvPr>
        </p:nvSpPr>
        <p:spPr>
          <a:xfrm>
            <a:off x="596900" y="1282700"/>
            <a:ext cx="8229600" cy="4889500"/>
          </a:xfrm>
        </p:spPr>
        <p:txBody>
          <a:bodyPr/>
          <a:lstStyle/>
          <a:p>
            <a:r>
              <a:rPr lang="en-US" sz="1800" dirty="0" smtClean="0">
                <a:latin typeface="Arial" charset="0"/>
                <a:ea typeface="ＭＳ Ｐゴシック" charset="0"/>
                <a:cs typeface="ＭＳ Ｐゴシック" charset="0"/>
              </a:rPr>
              <a:t>Scalable </a:t>
            </a:r>
            <a:r>
              <a:rPr lang="en-US" sz="1800" dirty="0">
                <a:latin typeface="Arial" charset="0"/>
                <a:ea typeface="ＭＳ Ｐゴシック" charset="0"/>
                <a:cs typeface="ＭＳ Ｐゴシック" charset="0"/>
              </a:rPr>
              <a:t>approaches to many simulations on many machines</a:t>
            </a:r>
          </a:p>
          <a:p>
            <a:pPr lvl="1"/>
            <a:r>
              <a:rPr lang="en-US" dirty="0">
                <a:latin typeface="Arial" charset="0"/>
                <a:ea typeface="ＭＳ Ｐゴシック" charset="0"/>
              </a:rPr>
              <a:t>Introducing the Pilot Abstraction</a:t>
            </a:r>
          </a:p>
          <a:p>
            <a:r>
              <a:rPr lang="en-US" sz="1800" dirty="0">
                <a:latin typeface="Arial" charset="0"/>
                <a:ea typeface="ＭＳ Ｐゴシック" charset="0"/>
                <a:cs typeface="ＭＳ Ｐゴシック" charset="0"/>
              </a:rPr>
              <a:t>SAGA-</a:t>
            </a:r>
            <a:r>
              <a:rPr lang="en-US" sz="1800" dirty="0" err="1">
                <a:latin typeface="Arial" charset="0"/>
                <a:ea typeface="ＭＳ Ｐゴシック" charset="0"/>
                <a:cs typeface="ＭＳ Ｐゴシック" charset="0"/>
              </a:rPr>
              <a:t>BigJob</a:t>
            </a:r>
            <a:r>
              <a:rPr lang="en-US" sz="1800" dirty="0">
                <a:latin typeface="Arial" charset="0"/>
                <a:ea typeface="ＭＳ Ｐゴシック" charset="0"/>
                <a:cs typeface="ＭＳ Ｐゴシック" charset="0"/>
              </a:rPr>
              <a:t>: A simple, extensible and interoperable  PJS</a:t>
            </a:r>
          </a:p>
          <a:p>
            <a:r>
              <a:rPr lang="en-US" sz="1800" dirty="0">
                <a:latin typeface="Arial" charset="0"/>
                <a:ea typeface="ＭＳ Ｐゴシック" charset="0"/>
                <a:cs typeface="ＭＳ Ｐゴシック" charset="0"/>
              </a:rPr>
              <a:t>SAGA: The Interoperability Layer</a:t>
            </a:r>
          </a:p>
          <a:p>
            <a:r>
              <a:rPr lang="en-US" sz="1800" dirty="0" err="1">
                <a:latin typeface="Arial" charset="0"/>
                <a:ea typeface="ＭＳ Ｐゴシック" charset="0"/>
                <a:cs typeface="ＭＳ Ｐゴシック" charset="0"/>
              </a:rPr>
              <a:t>BigJob</a:t>
            </a:r>
            <a:r>
              <a:rPr lang="en-US" sz="1800" dirty="0">
                <a:latin typeface="Arial" charset="0"/>
                <a:ea typeface="ＭＳ Ｐゴシック" charset="0"/>
                <a:cs typeface="ＭＳ Ｐゴシック" charset="0"/>
              </a:rPr>
              <a:t>: Case Studies of varying the coupling between tasks</a:t>
            </a:r>
          </a:p>
          <a:p>
            <a:pPr>
              <a:buFontTx/>
              <a:buNone/>
            </a:pPr>
            <a:endParaRPr lang="en-US" sz="1800" dirty="0">
              <a:latin typeface="Arial" charset="0"/>
              <a:ea typeface="ＭＳ Ｐゴシック" charset="0"/>
              <a:cs typeface="ＭＳ Ｐゴシック" charset="0"/>
            </a:endParaRPr>
          </a:p>
          <a:p>
            <a:pPr marL="0" indent="0">
              <a:buNone/>
            </a:pPr>
            <a:endParaRPr lang="en-US" sz="1800" u="sng"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43759225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txBox="1">
            <a:spLocks/>
          </p:cNvSpPr>
          <p:nvPr/>
        </p:nvSpPr>
        <p:spPr bwMode="auto">
          <a:xfrm>
            <a:off x="0" y="2171700"/>
            <a:ext cx="89154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90000"/>
              </a:lnSpc>
              <a:spcBef>
                <a:spcPct val="0"/>
              </a:spcBef>
              <a:spcAft>
                <a:spcPct val="0"/>
              </a:spcAft>
            </a:pPr>
            <a:r>
              <a:rPr lang="en-US" sz="2800" smtClean="0">
                <a:solidFill>
                  <a:srgbClr val="FFFFFF"/>
                </a:solidFill>
              </a:rPr>
              <a:t>PART-I: Introducing Pilot-Abstractions</a:t>
            </a:r>
          </a:p>
        </p:txBody>
      </p:sp>
    </p:spTree>
    <p:extLst>
      <p:ext uri="{BB962C8B-B14F-4D97-AF65-F5344CB8AC3E}">
        <p14:creationId xmlns:p14="http://schemas.microsoft.com/office/powerpoint/2010/main" val="400299207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665163"/>
            <a:ext cx="8778875" cy="584200"/>
          </a:xfrm>
        </p:spPr>
        <p:txBody>
          <a:bodyPr/>
          <a:lstStyle/>
          <a:p>
            <a:r>
              <a:rPr lang="en-US">
                <a:latin typeface="Arial" charset="0"/>
                <a:ea typeface="ＭＳ Ｐゴシック" charset="0"/>
                <a:cs typeface="ＭＳ Ｐゴシック" charset="0"/>
              </a:rPr>
              <a:t>Introduction to Pilot-Abstraction</a:t>
            </a:r>
          </a:p>
        </p:txBody>
      </p:sp>
      <p:sp>
        <p:nvSpPr>
          <p:cNvPr id="37891" name="Content Placeholder 2"/>
          <p:cNvSpPr>
            <a:spLocks noGrp="1"/>
          </p:cNvSpPr>
          <p:nvPr>
            <p:ph idx="1"/>
          </p:nvPr>
        </p:nvSpPr>
        <p:spPr>
          <a:xfrm>
            <a:off x="193675" y="1208088"/>
            <a:ext cx="8778875" cy="1128712"/>
          </a:xfrm>
        </p:spPr>
        <p:txBody>
          <a:bodyPr/>
          <a:lstStyle/>
          <a:p>
            <a:r>
              <a:rPr lang="en-US">
                <a:solidFill>
                  <a:srgbClr val="D7112E"/>
                </a:solidFill>
                <a:latin typeface="Arial" charset="0"/>
                <a:ea typeface="ＭＳ Ｐゴシック" charset="0"/>
                <a:cs typeface="ＭＳ Ｐゴシック" charset="0"/>
              </a:rPr>
              <a:t>Working definition</a:t>
            </a:r>
            <a:r>
              <a:rPr lang="en-US">
                <a:latin typeface="Arial" charset="0"/>
                <a:ea typeface="ＭＳ Ｐゴシック" charset="0"/>
                <a:cs typeface="ＭＳ Ｐゴシック" charset="0"/>
              </a:rPr>
              <a:t>: </a:t>
            </a:r>
            <a:r>
              <a:rPr lang="en-GB">
                <a:latin typeface="Arial" charset="0"/>
                <a:ea typeface="ＭＳ Ｐゴシック" charset="0"/>
                <a:cs typeface="ＭＳ Ｐゴシック" charset="0"/>
              </a:rPr>
              <a:t>a system that generalizes a placeholder job to provide multi-level scheduling to allow application-level control over the system scheduler via a scheduling overlay</a:t>
            </a:r>
          </a:p>
        </p:txBody>
      </p:sp>
      <p:sp>
        <p:nvSpPr>
          <p:cNvPr id="37892" name="Slide Number Placeholder 3"/>
          <p:cNvSpPr>
            <a:spLocks noGrp="1"/>
          </p:cNvSpPr>
          <p:nvPr>
            <p:ph type="sldNum" sz="quarter" idx="10"/>
          </p:nvPr>
        </p:nvSpPr>
        <p:spPr>
          <a:xfrm>
            <a:off x="8562975" y="6408738"/>
            <a:ext cx="395288" cy="360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D499BDD-6AAD-9941-802A-C898A6D18373}" type="slidenum">
              <a:rPr lang="en-US" sz="1400">
                <a:solidFill>
                  <a:srgbClr val="5F5F5F"/>
                </a:solidFill>
              </a:rPr>
              <a:pPr eaLnBrk="1" hangingPunct="1"/>
              <a:t>76</a:t>
            </a:fld>
            <a:endParaRPr lang="en-US" sz="1400">
              <a:solidFill>
                <a:srgbClr val="5F5F5F"/>
              </a:solidFill>
            </a:endParaRPr>
          </a:p>
        </p:txBody>
      </p:sp>
      <p:sp>
        <p:nvSpPr>
          <p:cNvPr id="5" name="AutoShape 2"/>
          <p:cNvSpPr>
            <a:spLocks/>
          </p:cNvSpPr>
          <p:nvPr/>
        </p:nvSpPr>
        <p:spPr bwMode="auto">
          <a:xfrm>
            <a:off x="376238" y="4995863"/>
            <a:ext cx="8045450" cy="1331912"/>
          </a:xfrm>
          <a:prstGeom prst="roundRect">
            <a:avLst>
              <a:gd name="adj" fmla="val 7690"/>
            </a:avLst>
          </a:prstGeom>
          <a:noFill/>
          <a:ln w="3175">
            <a:solidFill>
              <a:schemeClr val="bg1">
                <a:lumMod val="85000"/>
              </a:schemeClr>
            </a:solidFill>
            <a:miter lim="800000"/>
            <a:headEnd/>
            <a:tailEnd/>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6" name="Rectangle 3"/>
          <p:cNvSpPr>
            <a:spLocks/>
          </p:cNvSpPr>
          <p:nvPr/>
        </p:nvSpPr>
        <p:spPr bwMode="auto">
          <a:xfrm>
            <a:off x="1011238" y="5270500"/>
            <a:ext cx="1543050" cy="904875"/>
          </a:xfrm>
          <a:prstGeom prst="rect">
            <a:avLst/>
          </a:prstGeom>
          <a:noFill/>
          <a:ln w="12700">
            <a:solidFill>
              <a:schemeClr val="accent5">
                <a:alpha val="85000"/>
              </a:schemeClr>
            </a:solidFill>
            <a:miter lim="800000"/>
            <a:headEnd/>
            <a:tailEnd/>
          </a:ln>
          <a:effectLst/>
        </p:spPr>
        <p:txBody>
          <a:bodyPr lIns="0" tIns="0" rIns="0" bIns="0" anchor="b"/>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Resource A</a:t>
            </a:r>
          </a:p>
        </p:txBody>
      </p:sp>
      <p:sp>
        <p:nvSpPr>
          <p:cNvPr id="7" name="Rectangle 4"/>
          <p:cNvSpPr>
            <a:spLocks/>
          </p:cNvSpPr>
          <p:nvPr/>
        </p:nvSpPr>
        <p:spPr bwMode="auto">
          <a:xfrm>
            <a:off x="2833688" y="5270500"/>
            <a:ext cx="1543050" cy="904875"/>
          </a:xfrm>
          <a:prstGeom prst="rect">
            <a:avLst/>
          </a:prstGeom>
          <a:noFill/>
          <a:ln w="19050">
            <a:solidFill>
              <a:schemeClr val="accent5">
                <a:alpha val="85000"/>
              </a:schemeClr>
            </a:solidFill>
            <a:miter lim="800000"/>
            <a:headEnd/>
            <a:tailEnd/>
          </a:ln>
          <a:effectLst/>
        </p:spPr>
        <p:txBody>
          <a:bodyPr lIns="0" tIns="0" rIns="0" bIns="0" anchor="b"/>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Resource B</a:t>
            </a:r>
          </a:p>
        </p:txBody>
      </p:sp>
      <p:sp>
        <p:nvSpPr>
          <p:cNvPr id="8" name="Rectangle 5"/>
          <p:cNvSpPr>
            <a:spLocks/>
          </p:cNvSpPr>
          <p:nvPr/>
        </p:nvSpPr>
        <p:spPr bwMode="auto">
          <a:xfrm>
            <a:off x="4656138" y="5270500"/>
            <a:ext cx="1543050" cy="904875"/>
          </a:xfrm>
          <a:prstGeom prst="rect">
            <a:avLst/>
          </a:prstGeom>
          <a:noFill/>
          <a:ln w="12700">
            <a:solidFill>
              <a:schemeClr val="accent5">
                <a:alpha val="85000"/>
              </a:schemeClr>
            </a:solidFill>
            <a:miter lim="800000"/>
            <a:headEnd/>
            <a:tailEnd/>
          </a:ln>
          <a:effectLst/>
        </p:spPr>
        <p:txBody>
          <a:bodyPr lIns="0" tIns="0" rIns="0" bIns="0" anchor="b"/>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Resource C</a:t>
            </a:r>
          </a:p>
        </p:txBody>
      </p:sp>
      <p:sp>
        <p:nvSpPr>
          <p:cNvPr id="9" name="Rectangle 6"/>
          <p:cNvSpPr>
            <a:spLocks/>
          </p:cNvSpPr>
          <p:nvPr/>
        </p:nvSpPr>
        <p:spPr bwMode="auto">
          <a:xfrm>
            <a:off x="6478588" y="5270500"/>
            <a:ext cx="1543050" cy="904875"/>
          </a:xfrm>
          <a:prstGeom prst="rect">
            <a:avLst/>
          </a:prstGeom>
          <a:noFill/>
          <a:ln w="19050">
            <a:solidFill>
              <a:schemeClr val="accent5">
                <a:alpha val="85000"/>
              </a:schemeClr>
            </a:solidFill>
            <a:miter lim="800000"/>
            <a:headEnd/>
            <a:tailEnd/>
          </a:ln>
          <a:effectLst/>
        </p:spPr>
        <p:txBody>
          <a:bodyPr lIns="0" tIns="0" rIns="0" bIns="0" anchor="b"/>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Resource D</a:t>
            </a:r>
          </a:p>
        </p:txBody>
      </p:sp>
      <p:sp>
        <p:nvSpPr>
          <p:cNvPr id="10" name="AutoShape 7"/>
          <p:cNvSpPr>
            <a:spLocks/>
          </p:cNvSpPr>
          <p:nvPr/>
        </p:nvSpPr>
        <p:spPr bwMode="auto">
          <a:xfrm>
            <a:off x="198438" y="3903663"/>
            <a:ext cx="8364537" cy="2571750"/>
          </a:xfrm>
          <a:prstGeom prst="roundRect">
            <a:avLst>
              <a:gd name="adj" fmla="val 4167"/>
            </a:avLst>
          </a:prstGeom>
          <a:noFill/>
          <a:ln w="3175" cap="rnd" cmpd="sng">
            <a:solidFill>
              <a:schemeClr val="bg1">
                <a:lumMod val="85000"/>
              </a:schemeClr>
            </a:solidFill>
            <a:prstDash val="solid"/>
            <a:miter lim="800000"/>
            <a:headEnd/>
            <a:tailEnd/>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37899" name="Rectangle 8"/>
          <p:cNvSpPr>
            <a:spLocks/>
          </p:cNvSpPr>
          <p:nvPr/>
        </p:nvSpPr>
        <p:spPr bwMode="auto">
          <a:xfrm>
            <a:off x="696913" y="2762250"/>
            <a:ext cx="3262312" cy="781050"/>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User Application</a:t>
            </a:r>
          </a:p>
        </p:txBody>
      </p:sp>
      <p:sp>
        <p:nvSpPr>
          <p:cNvPr id="12" name="Oval 9"/>
          <p:cNvSpPr>
            <a:spLocks/>
          </p:cNvSpPr>
          <p:nvPr/>
        </p:nvSpPr>
        <p:spPr bwMode="auto">
          <a:xfrm>
            <a:off x="1038225" y="3128963"/>
            <a:ext cx="357188" cy="334962"/>
          </a:xfrm>
          <a:prstGeom prst="ellipse">
            <a:avLst/>
          </a:prstGeom>
          <a:solidFill>
            <a:srgbClr val="D7112E">
              <a:alpha val="25000"/>
            </a:srgbClr>
          </a:solid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13" name="Oval 10"/>
          <p:cNvSpPr>
            <a:spLocks/>
          </p:cNvSpPr>
          <p:nvPr/>
        </p:nvSpPr>
        <p:spPr bwMode="auto">
          <a:xfrm>
            <a:off x="1441450" y="3128963"/>
            <a:ext cx="357188" cy="334962"/>
          </a:xfrm>
          <a:prstGeom prst="ellipse">
            <a:avLst/>
          </a:prstGeom>
          <a:solidFill>
            <a:srgbClr val="D7112E">
              <a:alpha val="25000"/>
            </a:srgbClr>
          </a:solid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14" name="Oval 11"/>
          <p:cNvSpPr>
            <a:spLocks/>
          </p:cNvSpPr>
          <p:nvPr/>
        </p:nvSpPr>
        <p:spPr bwMode="auto">
          <a:xfrm>
            <a:off x="1844675" y="3128963"/>
            <a:ext cx="357188" cy="334962"/>
          </a:xfrm>
          <a:prstGeom prst="ellipse">
            <a:avLst/>
          </a:prstGeom>
          <a:solidFill>
            <a:srgbClr val="D7112E">
              <a:alpha val="25000"/>
            </a:srgbClr>
          </a:solid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15" name="Rectangle 12"/>
          <p:cNvSpPr>
            <a:spLocks/>
          </p:cNvSpPr>
          <p:nvPr/>
        </p:nvSpPr>
        <p:spPr bwMode="auto">
          <a:xfrm rot="16200000">
            <a:off x="-117475" y="4806950"/>
            <a:ext cx="1277938" cy="554038"/>
          </a:xfrm>
          <a:prstGeom prst="rect">
            <a:avLst/>
          </a:prstGeom>
          <a:noFill/>
          <a:ln w="12700" cap="flat">
            <a:noFill/>
            <a:miter lim="800000"/>
            <a:headEnd type="none" w="med" len="med"/>
            <a:tailEnd type="none" w="med" len="med"/>
          </a:ln>
          <a:effectLst/>
        </p:spPr>
        <p:txBody>
          <a:bodyPr lIns="0" tIns="0" rIns="0" bIns="0" anchor="ctr">
            <a:spAutoFit/>
          </a:bodyPr>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System Space</a:t>
            </a:r>
          </a:p>
        </p:txBody>
      </p:sp>
      <p:sp>
        <p:nvSpPr>
          <p:cNvPr id="16" name="AutoShape 13"/>
          <p:cNvSpPr>
            <a:spLocks/>
          </p:cNvSpPr>
          <p:nvPr/>
        </p:nvSpPr>
        <p:spPr bwMode="auto">
          <a:xfrm>
            <a:off x="198438" y="2609850"/>
            <a:ext cx="8364537" cy="1079500"/>
          </a:xfrm>
          <a:prstGeom prst="roundRect">
            <a:avLst>
              <a:gd name="adj" fmla="val 8819"/>
            </a:avLst>
          </a:prstGeom>
          <a:noFill/>
          <a:ln w="3175" cap="rnd" cmpd="sng">
            <a:solidFill>
              <a:schemeClr val="bg1">
                <a:lumMod val="85000"/>
              </a:schemeClr>
            </a:solidFill>
            <a:prstDash val="solid"/>
            <a:miter lim="800000"/>
            <a:headEnd/>
            <a:tailEnd/>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17" name="Rectangle 14"/>
          <p:cNvSpPr>
            <a:spLocks/>
          </p:cNvSpPr>
          <p:nvPr/>
        </p:nvSpPr>
        <p:spPr bwMode="auto">
          <a:xfrm rot="16200000">
            <a:off x="-107950" y="2833688"/>
            <a:ext cx="1055687" cy="554038"/>
          </a:xfrm>
          <a:prstGeom prst="rect">
            <a:avLst/>
          </a:prstGeom>
          <a:noFill/>
          <a:ln w="12700" cap="flat">
            <a:noFill/>
            <a:miter lim="800000"/>
            <a:headEnd type="none" w="med" len="med"/>
            <a:tailEnd type="none" w="med" len="med"/>
          </a:ln>
          <a:effectLst/>
        </p:spPr>
        <p:txBody>
          <a:bodyPr lIns="0" tIns="0" rIns="0" bIns="0" anchor="ctr">
            <a:spAutoFit/>
          </a:bodyPr>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438775"/>
            <a:ext cx="357187" cy="334963"/>
          </a:xfrm>
          <a:prstGeom prst="ellipse">
            <a:avLst/>
          </a:prstGeom>
          <a:solidFill>
            <a:schemeClr val="accent5">
              <a:alpha val="25000"/>
            </a:schemeClr>
          </a:solidFill>
          <a:ln w="19050">
            <a:solidFill>
              <a:schemeClr val="accent5"/>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19" name="Oval 16"/>
          <p:cNvSpPr>
            <a:spLocks/>
          </p:cNvSpPr>
          <p:nvPr/>
        </p:nvSpPr>
        <p:spPr bwMode="auto">
          <a:xfrm>
            <a:off x="5754688" y="5454650"/>
            <a:ext cx="357187" cy="334963"/>
          </a:xfrm>
          <a:prstGeom prst="ellipse">
            <a:avLst/>
          </a:prstGeom>
          <a:solidFill>
            <a:schemeClr val="accent5">
              <a:alpha val="25000"/>
            </a:schemeClr>
          </a:solidFill>
          <a:ln w="19050">
            <a:solidFill>
              <a:schemeClr val="accent5"/>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20" name="Oval 17"/>
          <p:cNvSpPr>
            <a:spLocks/>
          </p:cNvSpPr>
          <p:nvPr/>
        </p:nvSpPr>
        <p:spPr bwMode="auto">
          <a:xfrm>
            <a:off x="1749425" y="5438775"/>
            <a:ext cx="357188" cy="334963"/>
          </a:xfrm>
          <a:prstGeom prst="ellipse">
            <a:avLst/>
          </a:prstGeom>
          <a:solidFill>
            <a:schemeClr val="accent5">
              <a:alpha val="25000"/>
            </a:schemeClr>
          </a:solidFill>
          <a:ln w="19050">
            <a:solidFill>
              <a:schemeClr val="accent5"/>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21" name="Oval 18"/>
          <p:cNvSpPr>
            <a:spLocks/>
          </p:cNvSpPr>
          <p:nvPr/>
        </p:nvSpPr>
        <p:spPr bwMode="auto">
          <a:xfrm>
            <a:off x="1401763" y="5438775"/>
            <a:ext cx="357187" cy="334963"/>
          </a:xfrm>
          <a:prstGeom prst="ellipse">
            <a:avLst/>
          </a:prstGeom>
          <a:solidFill>
            <a:schemeClr val="accent5">
              <a:alpha val="25000"/>
            </a:schemeClr>
          </a:solidFill>
          <a:ln w="19050">
            <a:solidFill>
              <a:schemeClr val="accent5"/>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22" name="Oval 19"/>
          <p:cNvSpPr>
            <a:spLocks/>
          </p:cNvSpPr>
          <p:nvPr/>
        </p:nvSpPr>
        <p:spPr bwMode="auto">
          <a:xfrm>
            <a:off x="5391150" y="5454650"/>
            <a:ext cx="357188" cy="334963"/>
          </a:xfrm>
          <a:prstGeom prst="ellipse">
            <a:avLst/>
          </a:prstGeom>
          <a:solidFill>
            <a:schemeClr val="accent5">
              <a:alpha val="25000"/>
            </a:schemeClr>
          </a:solidFill>
          <a:ln w="19050">
            <a:solidFill>
              <a:schemeClr val="accent5"/>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24" name="Rectangle 20"/>
          <p:cNvSpPr>
            <a:spLocks/>
          </p:cNvSpPr>
          <p:nvPr/>
        </p:nvSpPr>
        <p:spPr bwMode="auto">
          <a:xfrm>
            <a:off x="3392488" y="4100513"/>
            <a:ext cx="2074862" cy="779462"/>
          </a:xfrm>
          <a:prstGeom prst="rect">
            <a:avLst/>
          </a:prstGeom>
          <a:noFill/>
          <a:ln w="12700">
            <a:solidFill>
              <a:schemeClr val="accent5">
                <a:alpha val="85000"/>
              </a:schemeClr>
            </a:solidFill>
            <a:miter lim="800000"/>
            <a:headEnd/>
            <a:tailEnd/>
          </a:ln>
          <a:effectLst/>
        </p:spPr>
        <p:txBody>
          <a:bodyPr lIns="0" tIns="0" rIns="0" bIns="0"/>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Resource Manager</a:t>
            </a:r>
          </a:p>
        </p:txBody>
      </p:sp>
      <p:sp>
        <p:nvSpPr>
          <p:cNvPr id="25" name="Oval 21"/>
          <p:cNvSpPr>
            <a:spLocks/>
          </p:cNvSpPr>
          <p:nvPr/>
        </p:nvSpPr>
        <p:spPr bwMode="auto">
          <a:xfrm>
            <a:off x="3608388" y="4437063"/>
            <a:ext cx="357187" cy="334962"/>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26" name="Oval 22"/>
          <p:cNvSpPr>
            <a:spLocks/>
          </p:cNvSpPr>
          <p:nvPr/>
        </p:nvSpPr>
        <p:spPr bwMode="auto">
          <a:xfrm>
            <a:off x="4010025" y="4437063"/>
            <a:ext cx="355600" cy="334962"/>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37914" name="Rectangle 24"/>
          <p:cNvSpPr>
            <a:spLocks/>
          </p:cNvSpPr>
          <p:nvPr/>
        </p:nvSpPr>
        <p:spPr bwMode="auto">
          <a:xfrm>
            <a:off x="4433888" y="2762250"/>
            <a:ext cx="2352675" cy="781050"/>
          </a:xfrm>
          <a:prstGeom prst="rect">
            <a:avLst/>
          </a:prstGeom>
          <a:noFill/>
          <a:ln w="19050">
            <a:solidFill>
              <a:srgbClr val="92D05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Pilot-Job System</a:t>
            </a:r>
          </a:p>
        </p:txBody>
      </p:sp>
      <p:sp>
        <p:nvSpPr>
          <p:cNvPr id="28" name="AutoShape 25"/>
          <p:cNvSpPr>
            <a:spLocks/>
          </p:cNvSpPr>
          <p:nvPr/>
        </p:nvSpPr>
        <p:spPr bwMode="auto">
          <a:xfrm>
            <a:off x="4000500" y="3014663"/>
            <a:ext cx="501650" cy="263525"/>
          </a:xfrm>
          <a:prstGeom prst="leftRightArrow">
            <a:avLst>
              <a:gd name="adj1" fmla="val 25537"/>
              <a:gd name="adj2" fmla="val 51140"/>
            </a:avLst>
          </a:prstGeom>
          <a:no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29" name="AutoShape 26"/>
          <p:cNvSpPr>
            <a:spLocks/>
          </p:cNvSpPr>
          <p:nvPr/>
        </p:nvSpPr>
        <p:spPr bwMode="auto">
          <a:xfrm>
            <a:off x="7161213" y="2762250"/>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92D050"/>
            </a:solidFill>
            <a:miter lim="800000"/>
            <a:headEnd/>
            <a:tailEnd/>
          </a:ln>
          <a:effectLst/>
        </p:spPr>
        <p:txBody>
          <a:bodyPr lIns="0" tIns="0" rIns="0" bIns="0" anchor="ctr"/>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Policies</a:t>
            </a:r>
          </a:p>
        </p:txBody>
      </p:sp>
      <p:sp>
        <p:nvSpPr>
          <p:cNvPr id="30" name="Oval 27"/>
          <p:cNvSpPr>
            <a:spLocks/>
          </p:cNvSpPr>
          <p:nvPr/>
        </p:nvSpPr>
        <p:spPr bwMode="auto">
          <a:xfrm>
            <a:off x="4629150" y="3111500"/>
            <a:ext cx="965200" cy="361950"/>
          </a:xfrm>
          <a:prstGeom prst="round2DiagRect">
            <a:avLst/>
          </a:prstGeom>
          <a:solidFill>
            <a:schemeClr val="bg1"/>
          </a:solidFill>
          <a:ln w="19050">
            <a:solidFill>
              <a:srgbClr val="92D050"/>
            </a:solidFill>
          </a:ln>
          <a:effectLst/>
        </p:spPr>
        <p:txBody>
          <a:bodyPr lIns="0" tIns="0" rIns="0" bIns="0" anchor="ctr"/>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Pilot-Job</a:t>
            </a:r>
          </a:p>
        </p:txBody>
      </p:sp>
      <p:sp>
        <p:nvSpPr>
          <p:cNvPr id="31" name="Oval 28"/>
          <p:cNvSpPr>
            <a:spLocks/>
          </p:cNvSpPr>
          <p:nvPr/>
        </p:nvSpPr>
        <p:spPr bwMode="auto">
          <a:xfrm>
            <a:off x="5722938" y="3113088"/>
            <a:ext cx="965200" cy="361950"/>
          </a:xfrm>
          <a:prstGeom prst="round2DiagRect">
            <a:avLst/>
          </a:prstGeom>
          <a:solidFill>
            <a:schemeClr val="bg1"/>
          </a:solidFill>
          <a:ln w="19050">
            <a:solidFill>
              <a:srgbClr val="92D050"/>
            </a:solidFill>
          </a:ln>
          <a:effectLst/>
        </p:spPr>
        <p:txBody>
          <a:bodyPr lIns="0" tIns="0" rIns="0" bIns="0" anchor="ctr"/>
          <a:lstStyle/>
          <a:p>
            <a:pPr algn="ctr" defTabSz="914400" fontAlgn="base">
              <a:spcBef>
                <a:spcPct val="0"/>
              </a:spcBef>
              <a:spcAft>
                <a:spcPct val="0"/>
              </a:spcAft>
            </a:pPr>
            <a:r>
              <a:rPr lang="en-US" smtClean="0">
                <a:solidFill>
                  <a:srgbClr val="000000"/>
                </a:solidFill>
                <a:latin typeface="Arial" charset="0"/>
                <a:ea typeface="ヒラギノ角ゴ ProN W3" charset="0"/>
                <a:cs typeface="ヒラギノ角ゴ ProN W3" charset="0"/>
                <a:sym typeface="Gill Sans" charset="0"/>
              </a:rPr>
              <a:t>Pilot-Job</a:t>
            </a:r>
          </a:p>
        </p:txBody>
      </p:sp>
      <p:sp>
        <p:nvSpPr>
          <p:cNvPr id="32" name="Line 29"/>
          <p:cNvSpPr>
            <a:spLocks noChangeShapeType="1"/>
          </p:cNvSpPr>
          <p:nvPr/>
        </p:nvSpPr>
        <p:spPr bwMode="auto">
          <a:xfrm flipH="1">
            <a:off x="4964113" y="3449638"/>
            <a:ext cx="1201737" cy="1063625"/>
          </a:xfrm>
          <a:prstGeom prst="line">
            <a:avLst/>
          </a:prstGeom>
          <a:noFill/>
          <a:ln w="38100">
            <a:solidFill>
              <a:srgbClr val="92D05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33" name="Oval 30"/>
          <p:cNvSpPr>
            <a:spLocks/>
          </p:cNvSpPr>
          <p:nvPr/>
        </p:nvSpPr>
        <p:spPr bwMode="auto">
          <a:xfrm>
            <a:off x="2246313" y="3121025"/>
            <a:ext cx="357187" cy="334963"/>
          </a:xfrm>
          <a:prstGeom prst="ellipse">
            <a:avLst/>
          </a:prstGeom>
          <a:solidFill>
            <a:srgbClr val="D7112E">
              <a:alpha val="25000"/>
            </a:srgbClr>
          </a:solid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34" name="Oval 31"/>
          <p:cNvSpPr>
            <a:spLocks/>
          </p:cNvSpPr>
          <p:nvPr/>
        </p:nvSpPr>
        <p:spPr bwMode="auto">
          <a:xfrm>
            <a:off x="2649538" y="3128963"/>
            <a:ext cx="357187" cy="334962"/>
          </a:xfrm>
          <a:prstGeom prst="ellipse">
            <a:avLst/>
          </a:prstGeom>
          <a:solidFill>
            <a:srgbClr val="D7112E">
              <a:alpha val="25000"/>
            </a:srgbClr>
          </a:solid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35" name="Oval 32"/>
          <p:cNvSpPr>
            <a:spLocks/>
          </p:cNvSpPr>
          <p:nvPr/>
        </p:nvSpPr>
        <p:spPr bwMode="auto">
          <a:xfrm>
            <a:off x="3052763" y="3128963"/>
            <a:ext cx="357187" cy="334962"/>
          </a:xfrm>
          <a:prstGeom prst="ellipse">
            <a:avLst/>
          </a:prstGeom>
          <a:solidFill>
            <a:srgbClr val="D7112E">
              <a:alpha val="25000"/>
            </a:srgbClr>
          </a:solid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36" name="Oval 33"/>
          <p:cNvSpPr>
            <a:spLocks/>
          </p:cNvSpPr>
          <p:nvPr/>
        </p:nvSpPr>
        <p:spPr bwMode="auto">
          <a:xfrm>
            <a:off x="3455988" y="3128963"/>
            <a:ext cx="357187" cy="334962"/>
          </a:xfrm>
          <a:prstGeom prst="ellipse">
            <a:avLst/>
          </a:prstGeom>
          <a:solidFill>
            <a:srgbClr val="D7112E">
              <a:alpha val="25000"/>
            </a:srgbClr>
          </a:solid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37" name="Line 34"/>
          <p:cNvSpPr>
            <a:spLocks noChangeShapeType="1"/>
          </p:cNvSpPr>
          <p:nvPr/>
        </p:nvSpPr>
        <p:spPr bwMode="auto">
          <a:xfrm flipH="1">
            <a:off x="4605338" y="3449638"/>
            <a:ext cx="493712" cy="1108075"/>
          </a:xfrm>
          <a:prstGeom prst="line">
            <a:avLst/>
          </a:prstGeom>
          <a:noFill/>
          <a:ln w="38100">
            <a:solidFill>
              <a:srgbClr val="92D05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39" name="Oval 21"/>
          <p:cNvSpPr>
            <a:spLocks/>
          </p:cNvSpPr>
          <p:nvPr/>
        </p:nvSpPr>
        <p:spPr bwMode="auto">
          <a:xfrm>
            <a:off x="4410075" y="4437063"/>
            <a:ext cx="357188" cy="334962"/>
          </a:xfrm>
          <a:prstGeom prst="ellipse">
            <a:avLst/>
          </a:prstGeom>
          <a:solidFill>
            <a:srgbClr val="92D050">
              <a:alpha val="25000"/>
            </a:srgbClr>
          </a:solidFill>
          <a:ln w="19050">
            <a:solidFill>
              <a:srgbClr val="92D050"/>
            </a:solidFill>
            <a:miter lim="800000"/>
            <a:headEnd/>
            <a:tailEnd/>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40" name="Oval 21"/>
          <p:cNvSpPr>
            <a:spLocks/>
          </p:cNvSpPr>
          <p:nvPr/>
        </p:nvSpPr>
        <p:spPr bwMode="auto">
          <a:xfrm>
            <a:off x="4811713" y="4437063"/>
            <a:ext cx="357187" cy="334962"/>
          </a:xfrm>
          <a:prstGeom prst="ellipse">
            <a:avLst/>
          </a:prstGeom>
          <a:solidFill>
            <a:srgbClr val="92D050">
              <a:alpha val="25000"/>
            </a:srgbClr>
          </a:solidFill>
          <a:ln w="19050">
            <a:solidFill>
              <a:srgbClr val="92D050"/>
            </a:solidFill>
            <a:miter lim="800000"/>
            <a:headEnd/>
            <a:tailEnd/>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41" name="Line 34"/>
          <p:cNvSpPr>
            <a:spLocks noChangeShapeType="1"/>
          </p:cNvSpPr>
          <p:nvPr/>
        </p:nvSpPr>
        <p:spPr bwMode="auto">
          <a:xfrm flipH="1">
            <a:off x="3563938" y="4668838"/>
            <a:ext cx="1016000" cy="896937"/>
          </a:xfrm>
          <a:prstGeom prst="line">
            <a:avLst/>
          </a:prstGeom>
          <a:noFill/>
          <a:ln w="38100">
            <a:solidFill>
              <a:srgbClr val="92D05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42" name="Line 29"/>
          <p:cNvSpPr>
            <a:spLocks noChangeShapeType="1"/>
          </p:cNvSpPr>
          <p:nvPr/>
        </p:nvSpPr>
        <p:spPr bwMode="auto">
          <a:xfrm>
            <a:off x="4867275" y="4651375"/>
            <a:ext cx="1971675" cy="811213"/>
          </a:xfrm>
          <a:prstGeom prst="line">
            <a:avLst/>
          </a:prstGeom>
          <a:noFill/>
          <a:ln w="38100">
            <a:solidFill>
              <a:srgbClr val="92D05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43" name="Oval 27"/>
          <p:cNvSpPr>
            <a:spLocks/>
          </p:cNvSpPr>
          <p:nvPr/>
        </p:nvSpPr>
        <p:spPr bwMode="auto">
          <a:xfrm>
            <a:off x="2905125" y="5340350"/>
            <a:ext cx="1422400" cy="571500"/>
          </a:xfrm>
          <a:prstGeom prst="round2DiagRect">
            <a:avLst/>
          </a:prstGeom>
          <a:noFill/>
          <a:ln w="19050">
            <a:solidFill>
              <a:srgbClr val="92D050"/>
            </a:solidFill>
          </a:ln>
          <a:effectLst/>
        </p:spPr>
        <p:txBody>
          <a:bodyPr lIns="0" tIns="0" rIns="0" bIns="0" anchor="ctr"/>
          <a:lstStyle/>
          <a:p>
            <a:pPr algn="ctr" defTabSz="914400" fontAlgn="base">
              <a:spcBef>
                <a:spcPct val="0"/>
              </a:spcBef>
              <a:spcAft>
                <a:spcPct val="0"/>
              </a:spcAft>
            </a:pPr>
            <a:endParaRPr lang="en-US" smtClean="0">
              <a:solidFill>
                <a:srgbClr val="000000"/>
              </a:solidFill>
              <a:latin typeface="Arial" charset="0"/>
              <a:ea typeface="ヒラギノ角ゴ ProN W3" charset="0"/>
              <a:cs typeface="ヒラギノ角ゴ ProN W3" charset="0"/>
              <a:sym typeface="Gill Sans" charset="0"/>
            </a:endParaRPr>
          </a:p>
        </p:txBody>
      </p:sp>
      <p:sp>
        <p:nvSpPr>
          <p:cNvPr id="44" name="Oval 27"/>
          <p:cNvSpPr>
            <a:spLocks/>
          </p:cNvSpPr>
          <p:nvPr/>
        </p:nvSpPr>
        <p:spPr bwMode="auto">
          <a:xfrm>
            <a:off x="6538913" y="5330825"/>
            <a:ext cx="1422400" cy="571500"/>
          </a:xfrm>
          <a:prstGeom prst="round2DiagRect">
            <a:avLst/>
          </a:prstGeom>
          <a:noFill/>
          <a:ln w="19050">
            <a:solidFill>
              <a:srgbClr val="92D050"/>
            </a:solidFill>
          </a:ln>
          <a:effectLst/>
        </p:spPr>
        <p:txBody>
          <a:bodyPr lIns="0" tIns="0" rIns="0" bIns="0" anchor="ctr"/>
          <a:lstStyle/>
          <a:p>
            <a:pPr algn="ctr" defTabSz="914400" fontAlgn="base">
              <a:spcBef>
                <a:spcPct val="0"/>
              </a:spcBef>
              <a:spcAft>
                <a:spcPct val="0"/>
              </a:spcAft>
            </a:pPr>
            <a:endParaRPr lang="en-US" smtClean="0">
              <a:solidFill>
                <a:srgbClr val="000000"/>
              </a:solidFill>
              <a:latin typeface="Arial" charset="0"/>
              <a:ea typeface="ヒラギノ角ゴ ProN W3" charset="0"/>
              <a:cs typeface="ヒラギノ角ゴ ProN W3" charset="0"/>
              <a:sym typeface="Gill Sans" charset="0"/>
            </a:endParaRPr>
          </a:p>
        </p:txBody>
      </p:sp>
      <p:sp>
        <p:nvSpPr>
          <p:cNvPr id="45" name="Line 34"/>
          <p:cNvSpPr>
            <a:spLocks noChangeShapeType="1"/>
          </p:cNvSpPr>
          <p:nvPr/>
        </p:nvSpPr>
        <p:spPr bwMode="auto">
          <a:xfrm>
            <a:off x="3402013" y="3284538"/>
            <a:ext cx="4252912" cy="2281237"/>
          </a:xfrm>
          <a:prstGeom prst="line">
            <a:avLst/>
          </a:prstGeom>
          <a:noFill/>
          <a:ln w="38100">
            <a:solidFill>
              <a:srgbClr val="C0000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46" name="Line 34"/>
          <p:cNvSpPr>
            <a:spLocks noChangeShapeType="1"/>
          </p:cNvSpPr>
          <p:nvPr/>
        </p:nvSpPr>
        <p:spPr bwMode="auto">
          <a:xfrm>
            <a:off x="3194050" y="3284538"/>
            <a:ext cx="890588" cy="2281237"/>
          </a:xfrm>
          <a:prstGeom prst="line">
            <a:avLst/>
          </a:prstGeom>
          <a:noFill/>
          <a:ln w="38100">
            <a:solidFill>
              <a:srgbClr val="C0000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47" name="Oval 33"/>
          <p:cNvSpPr>
            <a:spLocks/>
          </p:cNvSpPr>
          <p:nvPr/>
        </p:nvSpPr>
        <p:spPr bwMode="auto">
          <a:xfrm>
            <a:off x="7558088" y="5449888"/>
            <a:ext cx="357187" cy="334962"/>
          </a:xfrm>
          <a:prstGeom prst="ellipse">
            <a:avLst/>
          </a:prstGeom>
          <a:solidFill>
            <a:srgbClr val="D7112E">
              <a:alpha val="25000"/>
            </a:srgbClr>
          </a:solid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
        <p:nvSpPr>
          <p:cNvPr id="48" name="Oval 33"/>
          <p:cNvSpPr>
            <a:spLocks/>
          </p:cNvSpPr>
          <p:nvPr/>
        </p:nvSpPr>
        <p:spPr bwMode="auto">
          <a:xfrm>
            <a:off x="3856038" y="5449888"/>
            <a:ext cx="355600" cy="334962"/>
          </a:xfrm>
          <a:prstGeom prst="ellipse">
            <a:avLst/>
          </a:prstGeom>
          <a:solidFill>
            <a:srgbClr val="D7112E">
              <a:alpha val="25000"/>
            </a:srgbClr>
          </a:solidFill>
          <a:ln w="19050">
            <a:solidFill>
              <a:srgbClr val="C00000"/>
            </a:solidFill>
          </a:ln>
          <a:effectLst/>
        </p:spPr>
        <p:txBody>
          <a:bodyPr lIns="0" tIns="0" rIns="0" bIns="0"/>
          <a:lstStyle/>
          <a:p>
            <a:pPr algn="ctr" defTabSz="914400" fontAlgn="base">
              <a:spcBef>
                <a:spcPct val="0"/>
              </a:spcBef>
              <a:spcAft>
                <a:spcPct val="0"/>
              </a:spcAft>
            </a:pPr>
            <a:endParaRPr lang="en-US" smtClean="0">
              <a:solidFill>
                <a:srgbClr val="FFFFFF"/>
              </a:solidFill>
              <a:latin typeface="Arial"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40184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5"/>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5" grpId="0" animBg="1"/>
      <p:bldP spid="36" grpId="0" animBg="1"/>
      <p:bldP spid="37" grpId="0" animBg="1"/>
      <p:bldP spid="37" grpId="1" animBg="1"/>
      <p:bldP spid="39" grpId="0" animBg="1"/>
      <p:bldP spid="39" grpId="1" animBg="1"/>
      <p:bldP spid="40" grpId="0" animBg="1"/>
      <p:bldP spid="40" grpId="1" animBg="1"/>
      <p:bldP spid="41" grpId="0" animBg="1"/>
      <p:bldP spid="41" grpId="1" animBg="1"/>
      <p:bldP spid="42" grpId="0" animBg="1"/>
      <p:bldP spid="42" grpId="1" animBg="1"/>
      <p:bldP spid="43" grpId="0" animBg="1"/>
      <p:bldP spid="44" grpId="0" animBg="1"/>
      <p:bldP spid="45" grpId="0" animBg="1"/>
      <p:bldP spid="45" grpId="1" animBg="1"/>
      <p:bldP spid="46" grpId="0" animBg="1"/>
      <p:bldP spid="46" grpId="1" animBg="1"/>
      <p:bldP spid="47" grpId="0" animBg="1"/>
      <p:bldP spid="4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28588" y="765175"/>
            <a:ext cx="8778875" cy="584200"/>
          </a:xfrm>
        </p:spPr>
        <p:txBody>
          <a:bodyPr/>
          <a:lstStyle/>
          <a:p>
            <a:r>
              <a:rPr lang="en-US">
                <a:latin typeface="Arial" charset="0"/>
                <a:ea typeface="ＭＳ Ｐゴシック" charset="0"/>
                <a:cs typeface="ＭＳ Ｐゴシック" charset="0"/>
              </a:rPr>
              <a:t>Introduction to Pilot-Abstraction (2)</a:t>
            </a:r>
          </a:p>
        </p:txBody>
      </p:sp>
      <p:sp>
        <p:nvSpPr>
          <p:cNvPr id="47107" name="Content Placeholder 2"/>
          <p:cNvSpPr>
            <a:spLocks noGrp="1"/>
          </p:cNvSpPr>
          <p:nvPr>
            <p:ph idx="1"/>
          </p:nvPr>
        </p:nvSpPr>
        <p:spPr>
          <a:xfrm>
            <a:off x="457200" y="1524000"/>
            <a:ext cx="8229600" cy="4978400"/>
          </a:xfrm>
        </p:spPr>
        <p:txBody>
          <a:bodyPr/>
          <a:lstStyle/>
          <a:p>
            <a:r>
              <a:rPr lang="en-US" sz="1800">
                <a:solidFill>
                  <a:srgbClr val="D7112E"/>
                </a:solidFill>
                <a:latin typeface="Arial" charset="0"/>
                <a:ea typeface="ＭＳ Ｐゴシック" charset="0"/>
                <a:cs typeface="ＭＳ Ｐゴシック" charset="0"/>
              </a:rPr>
              <a:t>Working definitions</a:t>
            </a:r>
            <a:r>
              <a:rPr lang="en-US" sz="1800">
                <a:latin typeface="Arial" charset="0"/>
                <a:ea typeface="ＭＳ Ｐゴシック" charset="0"/>
                <a:cs typeface="ＭＳ Ｐゴシック" charset="0"/>
              </a:rPr>
              <a:t>: </a:t>
            </a:r>
          </a:p>
          <a:p>
            <a:pPr lvl="1"/>
            <a:r>
              <a:rPr lang="en-GB">
                <a:solidFill>
                  <a:srgbClr val="A6A6A6"/>
                </a:solidFill>
                <a:latin typeface="Arial" charset="0"/>
                <a:ea typeface="ＭＳ Ｐゴシック" charset="0"/>
              </a:rPr>
              <a:t>A system that generalizes a placeholder job to provide multi-level scheduling to allow application-level control over the system scheduler via a scheduling overlay</a:t>
            </a:r>
          </a:p>
          <a:p>
            <a:pPr lvl="1"/>
            <a:r>
              <a:rPr lang="ja-JP" altLang="en-US">
                <a:latin typeface="Arial" charset="0"/>
                <a:ea typeface="ＭＳ Ｐゴシック" charset="0"/>
              </a:rPr>
              <a:t>“</a:t>
            </a:r>
            <a:r>
              <a:rPr lang="en-US" altLang="ja-JP" i="1">
                <a:latin typeface="Arial" charset="0"/>
                <a:ea typeface="ＭＳ Ｐゴシック" charset="0"/>
              </a:rPr>
              <a:t>.. defined as an </a:t>
            </a:r>
            <a:r>
              <a:rPr lang="en-US" altLang="ja-JP" i="1">
                <a:solidFill>
                  <a:srgbClr val="FF0000"/>
                </a:solidFill>
                <a:latin typeface="Arial" charset="0"/>
                <a:ea typeface="ＭＳ Ｐゴシック" charset="0"/>
              </a:rPr>
              <a:t>abstraction </a:t>
            </a:r>
            <a:r>
              <a:rPr lang="en-US" altLang="ja-JP" i="1">
                <a:latin typeface="Arial" charset="0"/>
                <a:ea typeface="ＭＳ Ｐゴシック" charset="0"/>
              </a:rPr>
              <a:t>that generalizes the reoccurring concept of </a:t>
            </a:r>
            <a:r>
              <a:rPr lang="en-US" altLang="ja-JP" i="1">
                <a:solidFill>
                  <a:srgbClr val="FF0000"/>
                </a:solidFill>
                <a:latin typeface="Arial" charset="0"/>
                <a:ea typeface="ＭＳ Ｐゴシック" charset="0"/>
              </a:rPr>
              <a:t>utilizing a placeholder job</a:t>
            </a:r>
            <a:r>
              <a:rPr lang="en-US" altLang="ja-JP" i="1">
                <a:latin typeface="Arial" charset="0"/>
                <a:ea typeface="ＭＳ Ｐゴシック" charset="0"/>
              </a:rPr>
              <a:t> as a container for a </a:t>
            </a:r>
            <a:r>
              <a:rPr lang="en-US" altLang="ja-JP" i="1">
                <a:solidFill>
                  <a:srgbClr val="FF0000"/>
                </a:solidFill>
                <a:latin typeface="Arial" charset="0"/>
                <a:ea typeface="ＭＳ Ｐゴシック" charset="0"/>
              </a:rPr>
              <a:t>set of compute tasks</a:t>
            </a:r>
            <a:r>
              <a:rPr lang="en-US" altLang="ja-JP" i="1">
                <a:latin typeface="Arial" charset="0"/>
                <a:ea typeface="ＭＳ Ｐゴシック" charset="0"/>
              </a:rPr>
              <a:t>; an instance of that placeholder job is referred to as Pilot-Job or pilot.</a:t>
            </a:r>
            <a:r>
              <a:rPr lang="ja-JP" altLang="en-US">
                <a:latin typeface="Arial" charset="0"/>
                <a:ea typeface="ＭＳ Ｐゴシック" charset="0"/>
              </a:rPr>
              <a:t>”</a:t>
            </a:r>
            <a:r>
              <a:rPr lang="en-US" altLang="ja-JP">
                <a:latin typeface="Arial" charset="0"/>
                <a:ea typeface="ＭＳ Ｐゴシック" charset="0"/>
              </a:rPr>
              <a:t> </a:t>
            </a:r>
            <a:endParaRPr lang="en-GB">
              <a:latin typeface="Arial" charset="0"/>
              <a:ea typeface="ＭＳ Ｐゴシック" charset="0"/>
            </a:endParaRPr>
          </a:p>
          <a:p>
            <a:endParaRPr lang="en-US" sz="1800">
              <a:solidFill>
                <a:srgbClr val="D7112E"/>
              </a:solidFill>
              <a:latin typeface="Arial" charset="0"/>
              <a:ea typeface="ＭＳ Ｐゴシック" charset="0"/>
              <a:cs typeface="ＭＳ Ｐゴシック" charset="0"/>
            </a:endParaRPr>
          </a:p>
          <a:p>
            <a:r>
              <a:rPr lang="en-US" sz="1800">
                <a:solidFill>
                  <a:srgbClr val="D7112E"/>
                </a:solidFill>
                <a:latin typeface="Arial" charset="0"/>
                <a:ea typeface="ＭＳ Ｐゴシック" charset="0"/>
                <a:cs typeface="ＭＳ Ｐゴシック" charset="0"/>
              </a:rPr>
              <a:t>Advantages</a:t>
            </a:r>
            <a:r>
              <a:rPr lang="en-US" sz="1800">
                <a:latin typeface="Arial" charset="0"/>
                <a:ea typeface="ＭＳ Ｐゴシック" charset="0"/>
                <a:cs typeface="ＭＳ Ｐゴシック" charset="0"/>
              </a:rPr>
              <a:t> of Pilot-Abstractions:</a:t>
            </a:r>
          </a:p>
          <a:p>
            <a:pPr lvl="1"/>
            <a:r>
              <a:rPr lang="en-US">
                <a:latin typeface="Arial" charset="0"/>
                <a:ea typeface="ＭＳ Ｐゴシック" charset="0"/>
              </a:rPr>
              <a:t>The Perfect Pilot: Decouples workload from resource management</a:t>
            </a:r>
          </a:p>
          <a:p>
            <a:pPr lvl="1"/>
            <a:r>
              <a:rPr lang="en-US">
                <a:latin typeface="Arial" charset="0"/>
                <a:ea typeface="ＭＳ Ｐゴシック" charset="0"/>
              </a:rPr>
              <a:t>Flexible Resource Management</a:t>
            </a:r>
          </a:p>
          <a:p>
            <a:pPr lvl="2"/>
            <a:r>
              <a:rPr lang="en-US" sz="1800">
                <a:latin typeface="Arial" charset="0"/>
                <a:ea typeface="ＭＳ Ｐゴシック" charset="0"/>
              </a:rPr>
              <a:t>Enables the fine-grained (ie </a:t>
            </a:r>
            <a:r>
              <a:rPr lang="ja-JP" altLang="en-US" sz="1800">
                <a:latin typeface="Arial" charset="0"/>
                <a:ea typeface="ＭＳ Ｐゴシック" charset="0"/>
              </a:rPr>
              <a:t>“</a:t>
            </a:r>
            <a:r>
              <a:rPr lang="en-US" sz="1800">
                <a:latin typeface="Arial" charset="0"/>
                <a:ea typeface="ＭＳ Ｐゴシック" charset="0"/>
              </a:rPr>
              <a:t>slicing and dicing</a:t>
            </a:r>
            <a:r>
              <a:rPr lang="ja-JP" altLang="en-US" sz="1800">
                <a:latin typeface="Arial" charset="0"/>
                <a:ea typeface="ＭＳ Ｐゴシック" charset="0"/>
              </a:rPr>
              <a:t>”</a:t>
            </a:r>
            <a:r>
              <a:rPr lang="en-US" sz="1800">
                <a:latin typeface="Arial" charset="0"/>
                <a:ea typeface="ＭＳ Ｐゴシック" charset="0"/>
              </a:rPr>
              <a:t>) of resources </a:t>
            </a:r>
          </a:p>
          <a:p>
            <a:pPr lvl="2"/>
            <a:r>
              <a:rPr lang="en-US" sz="1800">
                <a:latin typeface="Arial" charset="0"/>
                <a:ea typeface="ＭＳ Ｐゴシック" charset="0"/>
              </a:rPr>
              <a:t>Tighter temporal control and other advantages of application-level Scheduling (avoid limitations of system-level only scheduling)</a:t>
            </a:r>
          </a:p>
          <a:p>
            <a:pPr lvl="1"/>
            <a:r>
              <a:rPr lang="en-US">
                <a:latin typeface="Arial" charset="0"/>
                <a:ea typeface="ＭＳ Ｐゴシック" charset="0"/>
              </a:rPr>
              <a:t>Move control, extensibility and flexibility </a:t>
            </a:r>
            <a:r>
              <a:rPr lang="ja-JP" altLang="en-US">
                <a:latin typeface="Arial" charset="0"/>
                <a:ea typeface="ＭＳ Ｐゴシック" charset="0"/>
              </a:rPr>
              <a:t>“</a:t>
            </a:r>
            <a:r>
              <a:rPr lang="en-US">
                <a:latin typeface="Arial" charset="0"/>
                <a:ea typeface="ＭＳ Ｐゴシック" charset="0"/>
              </a:rPr>
              <a:t>upwards</a:t>
            </a:r>
            <a:r>
              <a:rPr lang="ja-JP" altLang="en-US">
                <a:latin typeface="Arial" charset="0"/>
                <a:ea typeface="ＭＳ Ｐゴシック" charset="0"/>
              </a:rPr>
              <a:t>”</a:t>
            </a:r>
            <a:endParaRPr lang="en-US">
              <a:latin typeface="Arial" charset="0"/>
              <a:ea typeface="ＭＳ Ｐゴシック" charset="0"/>
            </a:endParaRPr>
          </a:p>
          <a:p>
            <a:pPr lvl="2"/>
            <a:r>
              <a:rPr lang="en-US" sz="1800">
                <a:latin typeface="Arial" charset="0"/>
                <a:ea typeface="ＭＳ Ｐゴシック" charset="0"/>
              </a:rPr>
              <a:t>Build higher-level capabilities without explicit resource management</a:t>
            </a:r>
            <a:r>
              <a:rPr lang="en-US">
                <a:latin typeface="Arial" charset="0"/>
                <a:ea typeface="ＭＳ Ｐゴシック" charset="0"/>
              </a:rPr>
              <a:t> </a:t>
            </a:r>
          </a:p>
          <a:p>
            <a:pPr lvl="2"/>
            <a:endParaRPr lang="en-US" sz="1800">
              <a:latin typeface="Arial" charset="0"/>
              <a:ea typeface="ＭＳ Ｐゴシック" charset="0"/>
            </a:endParaRPr>
          </a:p>
        </p:txBody>
      </p:sp>
      <p:sp>
        <p:nvSpPr>
          <p:cNvPr id="39940" name="Slide Number Placeholder 3"/>
          <p:cNvSpPr>
            <a:spLocks noGrp="1"/>
          </p:cNvSpPr>
          <p:nvPr>
            <p:ph type="sldNum" sz="quarter" idx="10"/>
          </p:nvPr>
        </p:nvSpPr>
        <p:spPr>
          <a:xfrm>
            <a:off x="8562975" y="6408738"/>
            <a:ext cx="395288" cy="360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B2A34D-54C1-3E46-989F-69C19F26813F}" type="slidenum">
              <a:rPr lang="en-US" sz="1400">
                <a:solidFill>
                  <a:srgbClr val="5F5F5F"/>
                </a:solidFill>
              </a:rPr>
              <a:pPr eaLnBrk="1" hangingPunct="1"/>
              <a:t>77</a:t>
            </a:fld>
            <a:endParaRPr lang="en-US" sz="1400">
              <a:solidFill>
                <a:srgbClr val="5F5F5F"/>
              </a:solidFill>
            </a:endParaRPr>
          </a:p>
        </p:txBody>
      </p:sp>
    </p:spTree>
    <p:extLst>
      <p:ext uri="{BB962C8B-B14F-4D97-AF65-F5344CB8AC3E}">
        <p14:creationId xmlns:p14="http://schemas.microsoft.com/office/powerpoint/2010/main" val="176161780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44500" y="508000"/>
            <a:ext cx="8229600" cy="808038"/>
          </a:xfrm>
        </p:spPr>
        <p:txBody>
          <a:bodyPr/>
          <a:lstStyle/>
          <a:p>
            <a:r>
              <a:rPr lang="en-US" sz="2400">
                <a:latin typeface="Arial" charset="0"/>
                <a:ea typeface="ＭＳ Ｐゴシック" charset="0"/>
                <a:cs typeface="ＭＳ Ｐゴシック" charset="0"/>
              </a:rPr>
              <a:t>Pilot-Jobs Systems (PJS): Five  Myths</a:t>
            </a:r>
          </a:p>
        </p:txBody>
      </p:sp>
      <p:sp>
        <p:nvSpPr>
          <p:cNvPr id="41987" name="Content Placeholder 2"/>
          <p:cNvSpPr>
            <a:spLocks noGrp="1"/>
          </p:cNvSpPr>
          <p:nvPr>
            <p:ph idx="1"/>
          </p:nvPr>
        </p:nvSpPr>
        <p:spPr>
          <a:xfrm>
            <a:off x="457200" y="1173163"/>
            <a:ext cx="8339138" cy="5519737"/>
          </a:xfrm>
        </p:spPr>
        <p:txBody>
          <a:bodyPr/>
          <a:lstStyle/>
          <a:p>
            <a:pPr marL="342900" lvl="1" indent="-342900">
              <a:buFontTx/>
              <a:buChar char="•"/>
            </a:pPr>
            <a:r>
              <a:rPr lang="en-US">
                <a:latin typeface="Arial" charset="0"/>
                <a:ea typeface="ＭＳ Ｐゴシック" charset="0"/>
              </a:rPr>
              <a:t>PJS do not need well defined architecture, model and semantics, or, PJs are such a simple concept, they don't need more </a:t>
            </a:r>
            <a:r>
              <a:rPr lang="ja-JP" altLang="en-US">
                <a:latin typeface="Arial" charset="0"/>
                <a:ea typeface="ＭＳ Ｐゴシック" charset="0"/>
              </a:rPr>
              <a:t>“</a:t>
            </a:r>
            <a:r>
              <a:rPr lang="en-US">
                <a:latin typeface="Arial" charset="0"/>
                <a:ea typeface="ＭＳ Ｐゴシック" charset="0"/>
              </a:rPr>
              <a:t>attention</a:t>
            </a:r>
            <a:r>
              <a:rPr lang="ja-JP" altLang="en-US">
                <a:latin typeface="Arial" charset="0"/>
                <a:ea typeface="ＭＳ Ｐゴシック" charset="0"/>
              </a:rPr>
              <a:t>”</a:t>
            </a:r>
            <a:endParaRPr lang="en-US">
              <a:latin typeface="Arial" charset="0"/>
              <a:ea typeface="ＭＳ Ｐゴシック" charset="0"/>
            </a:endParaRPr>
          </a:p>
          <a:p>
            <a:pPr marL="1200150" lvl="3" indent="-342900"/>
            <a:r>
              <a:rPr lang="en-US" sz="1800">
                <a:latin typeface="Arial" charset="0"/>
                <a:ea typeface="ＭＳ Ｐゴシック" charset="0"/>
              </a:rPr>
              <a:t>Not to confuse </a:t>
            </a:r>
            <a:r>
              <a:rPr lang="ja-JP" altLang="en-US" sz="1800">
                <a:latin typeface="Arial" charset="0"/>
                <a:ea typeface="ＭＳ Ｐゴシック" charset="0"/>
              </a:rPr>
              <a:t>“</a:t>
            </a:r>
            <a:r>
              <a:rPr lang="en-US" sz="1800">
                <a:latin typeface="Arial" charset="0"/>
                <a:ea typeface="ＭＳ Ｐゴシック" charset="0"/>
              </a:rPr>
              <a:t>simple to use</a:t>
            </a:r>
            <a:r>
              <a:rPr lang="ja-JP" altLang="en-US" sz="1800">
                <a:latin typeface="Arial" charset="0"/>
                <a:ea typeface="ＭＳ Ｐゴシック" charset="0"/>
              </a:rPr>
              <a:t>”</a:t>
            </a:r>
            <a:r>
              <a:rPr lang="en-US" sz="1800">
                <a:latin typeface="Arial" charset="0"/>
                <a:ea typeface="ＭＳ Ｐゴシック" charset="0"/>
              </a:rPr>
              <a:t> with simple to design</a:t>
            </a:r>
            <a:r>
              <a:rPr lang="ja-JP" altLang="en-US" sz="1800">
                <a:latin typeface="Arial" charset="0"/>
                <a:ea typeface="ＭＳ Ｐゴシック" charset="0"/>
              </a:rPr>
              <a:t>”</a:t>
            </a:r>
            <a:endParaRPr lang="en-US" sz="1800">
              <a:latin typeface="Arial" charset="0"/>
              <a:ea typeface="ＭＳ Ｐゴシック" charset="0"/>
            </a:endParaRPr>
          </a:p>
          <a:p>
            <a:pPr marL="1200150" lvl="3" indent="-342900"/>
            <a:endParaRPr lang="en-US" sz="1800">
              <a:latin typeface="Arial" charset="0"/>
              <a:ea typeface="ＭＳ Ｐゴシック" charset="0"/>
            </a:endParaRPr>
          </a:p>
          <a:p>
            <a:pPr marL="342900" lvl="1" indent="-342900">
              <a:buFontTx/>
              <a:buChar char="•"/>
            </a:pPr>
            <a:r>
              <a:rPr lang="en-US">
                <a:latin typeface="Arial" charset="0"/>
                <a:ea typeface="ＭＳ Ｐゴシック" charset="0"/>
              </a:rPr>
              <a:t>PJS are only about meta-scheduling (reducing queuing delays) on HTC, or, PJS unfairly game HPC queuing</a:t>
            </a:r>
          </a:p>
          <a:p>
            <a:pPr marL="1200150" lvl="3" indent="-342900"/>
            <a:r>
              <a:rPr lang="en-US" sz="1800">
                <a:latin typeface="Arial" charset="0"/>
                <a:ea typeface="ＭＳ Ｐゴシック" charset="0"/>
              </a:rPr>
              <a:t>There are interesting usage modes beyond </a:t>
            </a:r>
            <a:r>
              <a:rPr lang="ja-JP" altLang="en-US" sz="1800">
                <a:latin typeface="Arial" charset="0"/>
                <a:ea typeface="ＭＳ Ｐゴシック" charset="0"/>
              </a:rPr>
              <a:t>“</a:t>
            </a:r>
            <a:r>
              <a:rPr lang="en-US" sz="1800">
                <a:latin typeface="Arial" charset="0"/>
                <a:ea typeface="ＭＳ Ｐゴシック" charset="0"/>
              </a:rPr>
              <a:t>cycle stealing</a:t>
            </a:r>
            <a:r>
              <a:rPr lang="ja-JP" altLang="en-US" sz="1800">
                <a:latin typeface="Arial" charset="0"/>
                <a:ea typeface="ＭＳ Ｐゴシック" charset="0"/>
              </a:rPr>
              <a:t>”</a:t>
            </a:r>
            <a:endParaRPr lang="en-US" sz="1800">
              <a:latin typeface="Arial" charset="0"/>
              <a:ea typeface="ＭＳ Ｐゴシック" charset="0"/>
            </a:endParaRPr>
          </a:p>
          <a:p>
            <a:pPr marL="1200150" lvl="3" indent="-342900">
              <a:buFontTx/>
              <a:buNone/>
            </a:pPr>
            <a:endParaRPr lang="en-US" sz="1800">
              <a:latin typeface="Arial" charset="0"/>
              <a:ea typeface="ＭＳ Ｐゴシック" charset="0"/>
            </a:endParaRPr>
          </a:p>
          <a:p>
            <a:pPr marL="342900" lvl="1" indent="-342900">
              <a:buFontTx/>
              <a:buChar char="•"/>
            </a:pPr>
            <a:r>
              <a:rPr lang="en-US">
                <a:latin typeface="Arial" charset="0"/>
                <a:ea typeface="ＭＳ Ｐゴシック" charset="0"/>
              </a:rPr>
              <a:t>PJS have to be tied to specific DCI; DCI are tied to specific PJ</a:t>
            </a:r>
          </a:p>
          <a:p>
            <a:pPr marL="1200150" lvl="3" indent="-342900"/>
            <a:r>
              <a:rPr lang="en-US" sz="1800">
                <a:latin typeface="Arial" charset="0"/>
                <a:ea typeface="ＭＳ Ｐゴシック" charset="0"/>
              </a:rPr>
              <a:t>Extensibility and interoperability have been difficult to establish</a:t>
            </a:r>
          </a:p>
          <a:p>
            <a:pPr marL="1200150" lvl="3" indent="-342900"/>
            <a:endParaRPr lang="en-US" sz="1800">
              <a:latin typeface="Arial" charset="0"/>
              <a:ea typeface="ＭＳ Ｐゴシック" charset="0"/>
            </a:endParaRPr>
          </a:p>
          <a:p>
            <a:pPr marL="342900" lvl="1" indent="-342900">
              <a:buFontTx/>
              <a:buChar char="•"/>
            </a:pPr>
            <a:r>
              <a:rPr lang="en-US" b="1" i="1">
                <a:latin typeface="Arial" charset="0"/>
                <a:ea typeface="ＭＳ Ｐゴシック" charset="0"/>
              </a:rPr>
              <a:t>PJS are passive (system) tools, as opposed to user-space, active and extensible components of a CI</a:t>
            </a:r>
          </a:p>
          <a:p>
            <a:pPr marL="1200150" lvl="3" indent="-342900"/>
            <a:r>
              <a:rPr lang="en-US" sz="1800">
                <a:latin typeface="Arial" charset="0"/>
                <a:ea typeface="ＭＳ Ｐゴシック" charset="0"/>
              </a:rPr>
              <a:t>PJs can be user-controlled </a:t>
            </a:r>
            <a:r>
              <a:rPr lang="ja-JP" altLang="en-US" sz="1800">
                <a:latin typeface="Arial" charset="0"/>
                <a:ea typeface="ＭＳ Ｐゴシック" charset="0"/>
              </a:rPr>
              <a:t>“</a:t>
            </a:r>
            <a:r>
              <a:rPr lang="en-US" sz="1800">
                <a:latin typeface="Arial" charset="0"/>
                <a:ea typeface="ＭＳ Ｐゴシック" charset="0"/>
              </a:rPr>
              <a:t>programmable</a:t>
            </a:r>
            <a:r>
              <a:rPr lang="ja-JP" altLang="en-US" sz="1800">
                <a:latin typeface="Arial" charset="0"/>
                <a:ea typeface="ＭＳ Ｐゴシック" charset="0"/>
              </a:rPr>
              <a:t>”</a:t>
            </a:r>
            <a:r>
              <a:rPr lang="en-US" sz="1800">
                <a:latin typeface="Arial" charset="0"/>
                <a:ea typeface="ＭＳ Ｐゴシック" charset="0"/>
              </a:rPr>
              <a:t> elements</a:t>
            </a:r>
          </a:p>
          <a:p>
            <a:pPr marL="1200150" lvl="3" indent="-342900"/>
            <a:endParaRPr lang="en-US" sz="1800">
              <a:latin typeface="Arial" charset="0"/>
              <a:ea typeface="ＭＳ Ｐゴシック" charset="0"/>
            </a:endParaRPr>
          </a:p>
          <a:p>
            <a:pPr marL="342900" lvl="1" indent="-342900">
              <a:buFontTx/>
              <a:buChar char="•"/>
            </a:pPr>
            <a:r>
              <a:rPr lang="en-US">
                <a:latin typeface="Arial" charset="0"/>
                <a:ea typeface="ＭＳ Ｐゴシック" charset="0"/>
              </a:rPr>
              <a:t>PJS do not help with next-generation </a:t>
            </a:r>
            <a:r>
              <a:rPr lang="ja-JP" altLang="en-US">
                <a:latin typeface="Arial" charset="0"/>
                <a:ea typeface="ＭＳ Ｐゴシック" charset="0"/>
              </a:rPr>
              <a:t>“</a:t>
            </a:r>
            <a:r>
              <a:rPr lang="en-US">
                <a:latin typeface="Arial" charset="0"/>
                <a:ea typeface="ＭＳ Ｐゴシック" charset="0"/>
              </a:rPr>
              <a:t>data-intensive</a:t>
            </a:r>
            <a:r>
              <a:rPr lang="ja-JP" altLang="en-US">
                <a:latin typeface="Arial" charset="0"/>
                <a:ea typeface="ＭＳ Ｐゴシック" charset="0"/>
              </a:rPr>
              <a:t>”</a:t>
            </a:r>
            <a:r>
              <a:rPr lang="en-US">
                <a:latin typeface="Arial" charset="0"/>
                <a:ea typeface="ＭＳ Ｐゴシック" charset="0"/>
              </a:rPr>
              <a:t> applications</a:t>
            </a:r>
          </a:p>
          <a:p>
            <a:pPr marL="1200150" lvl="3" indent="-342900"/>
            <a:r>
              <a:rPr lang="en-US" sz="1800">
                <a:latin typeface="Arial" charset="0"/>
                <a:ea typeface="ＭＳ Ｐゴシック" charset="0"/>
              </a:rPr>
              <a:t>PJ for NGS O(10-100) GB per task on existing DCI</a:t>
            </a:r>
          </a:p>
        </p:txBody>
      </p:sp>
    </p:spTree>
    <p:extLst>
      <p:ext uri="{BB962C8B-B14F-4D97-AF65-F5344CB8AC3E}">
        <p14:creationId xmlns:p14="http://schemas.microsoft.com/office/powerpoint/2010/main" val="216778803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8950" y="698500"/>
            <a:ext cx="7886700" cy="588963"/>
          </a:xfrm>
        </p:spPr>
        <p:txBody>
          <a:bodyPr>
            <a:normAutofit/>
          </a:bodyPr>
          <a:lstStyle/>
          <a:p>
            <a:r>
              <a:rPr lang="en-GB" sz="3200">
                <a:latin typeface="Arial" charset="0"/>
                <a:ea typeface="ＭＳ Ｐゴシック" charset="0"/>
                <a:cs typeface="ＭＳ Ｐゴシック" charset="0"/>
              </a:rPr>
              <a:t>Pilot-Job Paradigm</a:t>
            </a:r>
            <a:endParaRPr lang="en-US" sz="3200">
              <a:latin typeface="Arial" charset="0"/>
              <a:ea typeface="ＭＳ Ｐゴシック" charset="0"/>
              <a:cs typeface="ＭＳ Ｐゴシック" charset="0"/>
            </a:endParaRPr>
          </a:p>
        </p:txBody>
      </p:sp>
      <p:sp>
        <p:nvSpPr>
          <p:cNvPr id="46083" name="TextBox 4"/>
          <p:cNvSpPr txBox="1">
            <a:spLocks noChangeArrowheads="1"/>
          </p:cNvSpPr>
          <p:nvPr/>
        </p:nvSpPr>
        <p:spPr bwMode="auto">
          <a:xfrm>
            <a:off x="604838" y="1282700"/>
            <a:ext cx="7910512"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just" defTabSz="914400" eaLnBrk="1" fontAlgn="base" hangingPunct="1">
              <a:spcBef>
                <a:spcPts val="600"/>
              </a:spcBef>
              <a:spcAft>
                <a:spcPts val="1200"/>
              </a:spcAft>
            </a:pPr>
            <a:r>
              <a:rPr lang="en-GB" sz="1800" smtClean="0">
                <a:solidFill>
                  <a:srgbClr val="000000"/>
                </a:solidFill>
              </a:rPr>
              <a:t>Based upon analysis of several Pilot-Job implementations </a:t>
            </a:r>
          </a:p>
          <a:p>
            <a:pPr algn="just" defTabSz="914400" eaLnBrk="1" fontAlgn="base" hangingPunct="1">
              <a:spcBef>
                <a:spcPts val="600"/>
              </a:spcBef>
              <a:spcAft>
                <a:spcPts val="1200"/>
              </a:spcAft>
            </a:pPr>
            <a:r>
              <a:rPr lang="en-GB" sz="1800" b="1" smtClean="0">
                <a:solidFill>
                  <a:srgbClr val="C00000"/>
                </a:solidFill>
              </a:rPr>
              <a:t>Architecture</a:t>
            </a:r>
            <a:r>
              <a:rPr lang="en-GB" sz="1800" smtClean="0">
                <a:solidFill>
                  <a:srgbClr val="000000"/>
                </a:solidFill>
              </a:rPr>
              <a:t>: Three distinct logical elements: </a:t>
            </a:r>
          </a:p>
          <a:p>
            <a:pPr lvl="1" algn="just" defTabSz="914400" eaLnBrk="1" fontAlgn="base" hangingPunct="1">
              <a:spcBef>
                <a:spcPts val="600"/>
              </a:spcBef>
              <a:spcAft>
                <a:spcPct val="0"/>
              </a:spcAft>
              <a:buFont typeface="Arial" charset="0"/>
              <a:buChar char="•"/>
            </a:pPr>
            <a:r>
              <a:rPr lang="en-GB" sz="1800" b="1" smtClean="0">
                <a:solidFill>
                  <a:srgbClr val="000000"/>
                </a:solidFill>
                <a:cs typeface="ＭＳ Ｐゴシック" charset="0"/>
              </a:rPr>
              <a:t>Workload Manager</a:t>
            </a:r>
            <a:r>
              <a:rPr lang="en-GB" sz="1800" smtClean="0">
                <a:solidFill>
                  <a:srgbClr val="000000"/>
                </a:solidFill>
                <a:cs typeface="ＭＳ Ｐゴシック" charset="0"/>
              </a:rPr>
              <a:t>: Responsible for making available the tasks to the executor alongside the needed data and retrieving results</a:t>
            </a:r>
          </a:p>
          <a:p>
            <a:pPr lvl="1" algn="just" defTabSz="914400" eaLnBrk="1" fontAlgn="base" hangingPunct="1">
              <a:spcBef>
                <a:spcPts val="600"/>
              </a:spcBef>
              <a:spcAft>
                <a:spcPct val="0"/>
              </a:spcAft>
              <a:buFont typeface="Arial" charset="0"/>
              <a:buChar char="•"/>
            </a:pPr>
            <a:r>
              <a:rPr lang="en-GB" sz="1800" b="1" smtClean="0">
                <a:solidFill>
                  <a:srgbClr val="000000"/>
                </a:solidFill>
                <a:cs typeface="ＭＳ Ｐゴシック" charset="0"/>
              </a:rPr>
              <a:t>Task Executor</a:t>
            </a:r>
            <a:r>
              <a:rPr lang="en-GB" sz="1800" smtClean="0">
                <a:solidFill>
                  <a:srgbClr val="000000"/>
                </a:solidFill>
                <a:cs typeface="ＭＳ Ｐゴシック" charset="0"/>
              </a:rPr>
              <a:t>: Responsible for executing the tasks while managing their data.</a:t>
            </a:r>
          </a:p>
          <a:p>
            <a:pPr lvl="1" algn="just" defTabSz="914400" eaLnBrk="1" fontAlgn="base" hangingPunct="1">
              <a:spcBef>
                <a:spcPts val="600"/>
              </a:spcBef>
              <a:spcAft>
                <a:spcPct val="0"/>
              </a:spcAft>
              <a:buFont typeface="Arial" charset="0"/>
              <a:buChar char="•"/>
            </a:pPr>
            <a:r>
              <a:rPr lang="en-GB" sz="1800" b="1" smtClean="0">
                <a:solidFill>
                  <a:srgbClr val="000000"/>
                </a:solidFill>
                <a:cs typeface="ＭＳ Ｐゴシック" charset="0"/>
              </a:rPr>
              <a:t>Communication and Coordination</a:t>
            </a:r>
            <a:r>
              <a:rPr lang="en-GB" sz="1800" smtClean="0">
                <a:solidFill>
                  <a:srgbClr val="000000"/>
                </a:solidFill>
                <a:cs typeface="ＭＳ Ｐゴシック" charset="0"/>
              </a:rPr>
              <a:t> (C-C): Patterns allow for and regulate the interaction between (and within) these two components. </a:t>
            </a:r>
          </a:p>
          <a:p>
            <a:pPr algn="just" defTabSz="914400" eaLnBrk="1" fontAlgn="base" hangingPunct="1">
              <a:spcBef>
                <a:spcPts val="600"/>
              </a:spcBef>
              <a:spcAft>
                <a:spcPct val="0"/>
              </a:spcAft>
            </a:pPr>
            <a:r>
              <a:rPr lang="en-GB" sz="1800" b="1" smtClean="0">
                <a:solidFill>
                  <a:srgbClr val="C00000"/>
                </a:solidFill>
              </a:rPr>
              <a:t>Execution Patterns:</a:t>
            </a:r>
            <a:r>
              <a:rPr lang="en-GB" sz="1800" smtClean="0">
                <a:solidFill>
                  <a:srgbClr val="000000"/>
                </a:solidFill>
              </a:rPr>
              <a:t>  Based on multi-level scheduling and late-binding</a:t>
            </a:r>
          </a:p>
          <a:p>
            <a:pPr lvl="1" algn="just" defTabSz="914400" eaLnBrk="1" fontAlgn="base" hangingPunct="1">
              <a:spcBef>
                <a:spcPts val="600"/>
              </a:spcBef>
              <a:spcAft>
                <a:spcPct val="0"/>
              </a:spcAft>
              <a:buFont typeface="Arial" charset="0"/>
              <a:buChar char="•"/>
            </a:pPr>
            <a:r>
              <a:rPr lang="en-GB" sz="1800" b="1" smtClean="0">
                <a:solidFill>
                  <a:srgbClr val="000000"/>
                </a:solidFill>
                <a:cs typeface="ＭＳ Ｐゴシック" charset="0"/>
              </a:rPr>
              <a:t>Multi-level scheduling</a:t>
            </a:r>
            <a:r>
              <a:rPr lang="en-GB" sz="1800" smtClean="0">
                <a:solidFill>
                  <a:srgbClr val="000000"/>
                </a:solidFill>
                <a:cs typeface="ＭＳ Ｐゴシック" charset="0"/>
              </a:rPr>
              <a:t>. Tasks of a workload are scheduled on one or more pilots and the pilots are then scheduled on a given resource</a:t>
            </a:r>
          </a:p>
          <a:p>
            <a:pPr lvl="1" algn="just" defTabSz="914400" eaLnBrk="1" fontAlgn="base" hangingPunct="1">
              <a:spcBef>
                <a:spcPts val="600"/>
              </a:spcBef>
              <a:spcAft>
                <a:spcPct val="0"/>
              </a:spcAft>
            </a:pPr>
            <a:endParaRPr lang="en-GB" sz="1800" smtClean="0">
              <a:solidFill>
                <a:srgbClr val="000000"/>
              </a:solidFill>
              <a:cs typeface="ＭＳ Ｐゴシック" charset="0"/>
            </a:endParaRPr>
          </a:p>
          <a:p>
            <a:pPr algn="just" defTabSz="914400" eaLnBrk="1" fontAlgn="base" hangingPunct="1">
              <a:spcBef>
                <a:spcPts val="600"/>
              </a:spcBef>
              <a:spcAft>
                <a:spcPct val="0"/>
              </a:spcAft>
            </a:pPr>
            <a:r>
              <a:rPr lang="en-GB" sz="1800" b="1" smtClean="0">
                <a:solidFill>
                  <a:srgbClr val="C00000"/>
                </a:solidFill>
              </a:rPr>
              <a:t>Capability/Functionality: </a:t>
            </a:r>
            <a:r>
              <a:rPr lang="en-GB" sz="1800" smtClean="0">
                <a:solidFill>
                  <a:srgbClr val="000000"/>
                </a:solidFill>
              </a:rPr>
              <a:t>A system that generalizes a placeholder job to provide multi-level scheduling to allow application-level control over the system scheduler via a scheduling overlay</a:t>
            </a:r>
            <a:endParaRPr lang="en-GB" sz="1800" b="1" smtClean="0">
              <a:solidFill>
                <a:srgbClr val="C00000"/>
              </a:solidFill>
            </a:endParaRPr>
          </a:p>
          <a:p>
            <a:pPr lvl="1" algn="just" defTabSz="914400" eaLnBrk="1" fontAlgn="base" hangingPunct="1">
              <a:spcBef>
                <a:spcPts val="600"/>
              </a:spcBef>
              <a:spcAft>
                <a:spcPct val="0"/>
              </a:spcAft>
              <a:buFont typeface="Arial" charset="0"/>
              <a:buChar char="•"/>
            </a:pPr>
            <a:endParaRPr lang="en-GB" sz="1800" smtClean="0">
              <a:solidFill>
                <a:srgbClr val="800000"/>
              </a:solidFill>
              <a:cs typeface="ＭＳ Ｐゴシック" charset="0"/>
            </a:endParaRPr>
          </a:p>
          <a:p>
            <a:pPr algn="just" defTabSz="914400" eaLnBrk="1" fontAlgn="base" hangingPunct="1">
              <a:spcBef>
                <a:spcPts val="600"/>
              </a:spcBef>
              <a:spcAft>
                <a:spcPct val="0"/>
              </a:spcAft>
            </a:pPr>
            <a:endParaRPr lang="en-GB" sz="1800" smtClean="0">
              <a:solidFill>
                <a:srgbClr val="000000"/>
              </a:solidFill>
            </a:endParaRPr>
          </a:p>
        </p:txBody>
      </p:sp>
    </p:spTree>
    <p:extLst>
      <p:ext uri="{BB962C8B-B14F-4D97-AF65-F5344CB8AC3E}">
        <p14:creationId xmlns:p14="http://schemas.microsoft.com/office/powerpoint/2010/main" val="25345256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6 months of LHC data</a:t>
            </a:r>
            <a:endParaRPr lang="en-GB" dirty="0"/>
          </a:p>
        </p:txBody>
      </p:sp>
      <p:pic>
        <p:nvPicPr>
          <p:cNvPr id="2052" name="Picture 4" descr="http://castor.web.cern.ch/castor/global_statistics.png"/>
          <p:cNvPicPr>
            <a:picLocks noChangeAspect="1" noChangeArrowheads="1"/>
          </p:cNvPicPr>
          <p:nvPr/>
        </p:nvPicPr>
        <p:blipFill>
          <a:blip r:embed="rId2" cstate="screen"/>
          <a:srcRect/>
          <a:stretch>
            <a:fillRect/>
          </a:stretch>
        </p:blipFill>
        <p:spPr bwMode="auto">
          <a:xfrm>
            <a:off x="685800" y="838200"/>
            <a:ext cx="5994400" cy="4495800"/>
          </a:xfrm>
          <a:prstGeom prst="rect">
            <a:avLst/>
          </a:prstGeom>
          <a:noFill/>
        </p:spPr>
      </p:pic>
      <p:sp>
        <p:nvSpPr>
          <p:cNvPr id="7" name="TextBox 6"/>
          <p:cNvSpPr txBox="1"/>
          <p:nvPr/>
        </p:nvSpPr>
        <p:spPr>
          <a:xfrm>
            <a:off x="1900052" y="2450068"/>
            <a:ext cx="2290948"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GB" dirty="0" smtClean="0"/>
              <a:t>Stored ~ 5 PB this year</a:t>
            </a:r>
            <a:endParaRPr lang="en-GB" dirty="0"/>
          </a:p>
        </p:txBody>
      </p:sp>
      <p:sp>
        <p:nvSpPr>
          <p:cNvPr id="11" name="TextBox 10"/>
          <p:cNvSpPr txBox="1"/>
          <p:nvPr/>
        </p:nvSpPr>
        <p:spPr>
          <a:xfrm>
            <a:off x="6248400" y="4419600"/>
            <a:ext cx="2895600" cy="215443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GB" b="1" u="sng" dirty="0" smtClean="0"/>
              <a:t>Tier 0 storage:</a:t>
            </a:r>
          </a:p>
          <a:p>
            <a:endParaRPr lang="en-GB" dirty="0" smtClean="0"/>
          </a:p>
          <a:p>
            <a:pPr>
              <a:buFont typeface="Arial" pitchFamily="34" charset="0"/>
              <a:buChar char="•"/>
            </a:pPr>
            <a:r>
              <a:rPr lang="en-GB" dirty="0" smtClean="0"/>
              <a:t> </a:t>
            </a:r>
            <a:r>
              <a:rPr lang="en-GB" sz="1600" dirty="0" smtClean="0"/>
              <a:t>Accepts data at average of 2.6 GB/s; peaks &gt; 7 GB/s</a:t>
            </a:r>
          </a:p>
          <a:p>
            <a:pPr>
              <a:buFont typeface="Arial" pitchFamily="34" charset="0"/>
              <a:buChar char="•"/>
            </a:pPr>
            <a:r>
              <a:rPr lang="en-GB" sz="1600" dirty="0" smtClean="0"/>
              <a:t> Serves data at average of 7 GB/s; peaks &gt; 18 GB/s</a:t>
            </a:r>
          </a:p>
          <a:p>
            <a:pPr>
              <a:buFont typeface="Arial" pitchFamily="34" charset="0"/>
              <a:buChar char="•"/>
            </a:pPr>
            <a:r>
              <a:rPr lang="en-GB" sz="1600" dirty="0" smtClean="0"/>
              <a:t> </a:t>
            </a:r>
            <a:r>
              <a:rPr lang="en-GB" sz="1600" b="1" dirty="0" smtClean="0">
                <a:solidFill>
                  <a:srgbClr val="FF0000"/>
                </a:solidFill>
              </a:rPr>
              <a:t>CERN Tier 0 moves ~ 1 PB data per day </a:t>
            </a:r>
            <a:endParaRPr lang="en-GB" sz="1600" b="1" dirty="0">
              <a:solidFill>
                <a:srgbClr val="FF0000"/>
              </a:solidFill>
            </a:endParaRPr>
          </a:p>
        </p:txBody>
      </p:sp>
    </p:spTree>
    <p:extLst>
      <p:ext uri="{BB962C8B-B14F-4D97-AF65-F5344CB8AC3E}">
        <p14:creationId xmlns:p14="http://schemas.microsoft.com/office/powerpoint/2010/main" val="12733312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p:cNvSpPr txBox="1">
            <a:spLocks/>
          </p:cNvSpPr>
          <p:nvPr/>
        </p:nvSpPr>
        <p:spPr bwMode="auto">
          <a:xfrm>
            <a:off x="0" y="2171700"/>
            <a:ext cx="8915400" cy="22606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90000"/>
              </a:lnSpc>
              <a:spcBef>
                <a:spcPct val="0"/>
              </a:spcBef>
              <a:spcAft>
                <a:spcPct val="0"/>
              </a:spcAft>
            </a:pPr>
            <a:r>
              <a:rPr lang="en-US" sz="3400" smtClean="0">
                <a:solidFill>
                  <a:srgbClr val="FFFFFF"/>
                </a:solidFill>
              </a:rPr>
              <a:t>BigJob: </a:t>
            </a:r>
            <a:r>
              <a:rPr lang="en-US" sz="3600" smtClean="0">
                <a:solidFill>
                  <a:srgbClr val="FFFFFF"/>
                </a:solidFill>
              </a:rPr>
              <a:t>A simple, extensible and interoperable Pilot-Job System</a:t>
            </a:r>
            <a:endParaRPr lang="en-US" sz="3400" smtClean="0">
              <a:solidFill>
                <a:srgbClr val="FFFFFF"/>
              </a:solidFill>
            </a:endParaRPr>
          </a:p>
        </p:txBody>
      </p:sp>
    </p:spTree>
    <p:extLst>
      <p:ext uri="{BB962C8B-B14F-4D97-AF65-F5344CB8AC3E}">
        <p14:creationId xmlns:p14="http://schemas.microsoft.com/office/powerpoint/2010/main" val="112358083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atin typeface="Arial" charset="0"/>
                <a:ea typeface="ＭＳ Ｐゴシック" charset="0"/>
                <a:cs typeface="ＭＳ Ｐゴシック" charset="0"/>
              </a:rPr>
              <a:t>BigJob: Architecture</a:t>
            </a:r>
          </a:p>
        </p:txBody>
      </p:sp>
      <p:pic>
        <p:nvPicPr>
          <p:cNvPr id="48131" name="Content Placeholder 4" descr="bigjob-architecture.png"/>
          <p:cNvPicPr>
            <a:picLocks noGrp="1" noChangeAspect="1"/>
          </p:cNvPicPr>
          <p:nvPr>
            <p:ph idx="1"/>
          </p:nvPr>
        </p:nvPicPr>
        <p:blipFill>
          <a:blip r:embed="rId3">
            <a:extLst>
              <a:ext uri="{28A0092B-C50C-407E-A947-70E740481C1C}">
                <a14:useLocalDpi xmlns:a14="http://schemas.microsoft.com/office/drawing/2010/main" val="0"/>
              </a:ext>
            </a:extLst>
          </a:blip>
          <a:srcRect l="-12012" r="-12012"/>
          <a:stretch>
            <a:fillRect/>
          </a:stretch>
        </p:blipFill>
        <p:spPr/>
      </p:pic>
    </p:spTree>
    <p:extLst>
      <p:ext uri="{BB962C8B-B14F-4D97-AF65-F5344CB8AC3E}">
        <p14:creationId xmlns:p14="http://schemas.microsoft.com/office/powerpoint/2010/main" val="64951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Content Placeholder 5" descr="re_bigjob_interactions.jpg"/>
          <p:cNvPicPr>
            <a:picLocks noGrp="1" noChangeAspect="1"/>
          </p:cNvPicPr>
          <p:nvPr>
            <p:ph idx="1"/>
          </p:nvPr>
        </p:nvPicPr>
        <p:blipFill>
          <a:blip r:embed="rId2">
            <a:extLst>
              <a:ext uri="{28A0092B-C50C-407E-A947-70E740481C1C}">
                <a14:useLocalDpi xmlns:a14="http://schemas.microsoft.com/office/drawing/2010/main" val="0"/>
              </a:ext>
            </a:extLst>
          </a:blip>
          <a:srcRect l="-13196" r="-13196"/>
          <a:stretch>
            <a:fillRect/>
          </a:stretch>
        </p:blipFill>
        <p:spPr>
          <a:xfrm>
            <a:off x="279400" y="1447800"/>
            <a:ext cx="8597900" cy="4737100"/>
          </a:xfrm>
        </p:spPr>
      </p:pic>
      <p:sp>
        <p:nvSpPr>
          <p:cNvPr id="50179" name="Title 4"/>
          <p:cNvSpPr>
            <a:spLocks noGrp="1"/>
          </p:cNvSpPr>
          <p:nvPr>
            <p:ph type="title"/>
          </p:nvPr>
        </p:nvSpPr>
        <p:spPr>
          <a:xfrm>
            <a:off x="431800" y="863600"/>
            <a:ext cx="8229600" cy="808038"/>
          </a:xfrm>
        </p:spPr>
        <p:txBody>
          <a:bodyPr/>
          <a:lstStyle/>
          <a:p>
            <a:r>
              <a:rPr lang="en-US">
                <a:latin typeface="Arial" charset="0"/>
                <a:ea typeface="ＭＳ Ｐゴシック" charset="0"/>
                <a:cs typeface="ＭＳ Ｐゴシック" charset="0"/>
              </a:rPr>
              <a:t>BigJob: Distributed View</a:t>
            </a:r>
            <a:br>
              <a:rPr lang="en-US">
                <a:latin typeface="Arial" charset="0"/>
                <a:ea typeface="ＭＳ Ｐゴシック" charset="0"/>
                <a:cs typeface="ＭＳ Ｐゴシック" charset="0"/>
              </a:rPr>
            </a:br>
            <a:r>
              <a:rPr lang="en-US" sz="2400">
                <a:latin typeface="Arial" charset="0"/>
                <a:ea typeface="ＭＳ Ｐゴシック" charset="0"/>
                <a:cs typeface="ＭＳ Ｐゴシック" charset="0"/>
              </a:rPr>
              <a:t>(Strongly encourage you to try after the tutorial)</a:t>
            </a:r>
            <a:r>
              <a:rPr lang="en-US">
                <a:latin typeface="Arial" charset="0"/>
                <a:ea typeface="ＭＳ Ｐゴシック" charset="0"/>
                <a:cs typeface="ＭＳ Ｐゴシック" charset="0"/>
              </a:rPr>
              <a:t/>
            </a:r>
            <a:br>
              <a:rPr lang="en-US">
                <a:latin typeface="Arial" charset="0"/>
                <a:ea typeface="ＭＳ Ｐゴシック" charset="0"/>
                <a:cs typeface="ＭＳ Ｐゴシック" charset="0"/>
              </a:rPr>
            </a:br>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3823552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p:cNvSpPr>
            <a:spLocks noGrp="1"/>
          </p:cNvSpPr>
          <p:nvPr>
            <p:ph type="title"/>
          </p:nvPr>
        </p:nvSpPr>
        <p:spPr/>
        <p:txBody>
          <a:bodyPr/>
          <a:lstStyle/>
          <a:p>
            <a:r>
              <a:rPr lang="en-US">
                <a:latin typeface="Arial" charset="0"/>
                <a:ea typeface="ＭＳ Ｐゴシック" charset="0"/>
                <a:cs typeface="ＭＳ Ｐゴシック" charset="0"/>
              </a:rPr>
              <a:t>BigJob: Resource Interoperability</a:t>
            </a:r>
          </a:p>
        </p:txBody>
      </p:sp>
      <p:pic>
        <p:nvPicPr>
          <p:cNvPr id="52227" name="Picture 6" descr="x.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317625"/>
            <a:ext cx="84201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265912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p:cNvSpPr>
            <a:spLocks noGrp="1"/>
          </p:cNvSpPr>
          <p:nvPr>
            <p:ph idx="1"/>
          </p:nvPr>
        </p:nvSpPr>
        <p:spPr>
          <a:xfrm>
            <a:off x="228600" y="1395413"/>
            <a:ext cx="5283200" cy="4533900"/>
          </a:xfrm>
        </p:spPr>
        <p:txBody>
          <a:bodyPr/>
          <a:lstStyle/>
          <a:p>
            <a:r>
              <a:rPr lang="en-US" sz="2000">
                <a:latin typeface="Arial" charset="0"/>
                <a:ea typeface="ＭＳ Ｐゴシック" charset="0"/>
                <a:cs typeface="ＭＳ Ｐゴシック" charset="0"/>
              </a:rPr>
              <a:t>Scaling Dimension #1: Size of each task</a:t>
            </a:r>
          </a:p>
          <a:p>
            <a:pPr lvl="1"/>
            <a:r>
              <a:rPr lang="en-US" sz="2000" i="1">
                <a:latin typeface="Arial" charset="0"/>
                <a:ea typeface="ＭＳ Ｐゴシック" charset="0"/>
              </a:rPr>
              <a:t>Scale-up </a:t>
            </a:r>
          </a:p>
          <a:p>
            <a:pPr lvl="1"/>
            <a:r>
              <a:rPr lang="en-US" sz="2000">
                <a:latin typeface="Arial" charset="0"/>
                <a:ea typeface="ＭＳ Ｐゴシック" charset="0"/>
              </a:rPr>
              <a:t>1 core per task,128/512…..</a:t>
            </a:r>
          </a:p>
          <a:p>
            <a:r>
              <a:rPr lang="en-US" sz="2000">
                <a:latin typeface="Arial" charset="0"/>
                <a:ea typeface="ＭＳ Ｐゴシック" charset="0"/>
                <a:cs typeface="ＭＳ Ｐゴシック" charset="0"/>
              </a:rPr>
              <a:t>Scaling Dimension #2: Total Number of Concurrent tasks</a:t>
            </a:r>
          </a:p>
          <a:p>
            <a:pPr lvl="1"/>
            <a:r>
              <a:rPr lang="en-US" sz="2000" i="1">
                <a:latin typeface="Arial" charset="0"/>
                <a:ea typeface="ＭＳ Ｐゴシック" charset="0"/>
              </a:rPr>
              <a:t>Scale-Out</a:t>
            </a:r>
          </a:p>
          <a:p>
            <a:pPr lvl="1"/>
            <a:r>
              <a:rPr lang="en-US" sz="2000">
                <a:latin typeface="Arial" charset="0"/>
                <a:ea typeface="ＭＳ Ｐゴシック" charset="0"/>
              </a:rPr>
              <a:t>Enhanced (MD) sampling O(1000), statistical errors O(10^6) tasks,</a:t>
            </a:r>
          </a:p>
          <a:p>
            <a:r>
              <a:rPr lang="en-US" sz="2000">
                <a:latin typeface="Arial" charset="0"/>
                <a:ea typeface="ＭＳ Ｐゴシック" charset="0"/>
                <a:cs typeface="ＭＳ Ｐゴシック" charset="0"/>
              </a:rPr>
              <a:t>Scaling Dimension #3: Total Number of Tasks/per unit time</a:t>
            </a:r>
          </a:p>
          <a:p>
            <a:pPr lvl="1"/>
            <a:r>
              <a:rPr lang="en-US" sz="2000">
                <a:latin typeface="Arial" charset="0"/>
                <a:ea typeface="ＭＳ Ｐゴシック" charset="0"/>
              </a:rPr>
              <a:t>Real time processing O(1000)</a:t>
            </a:r>
          </a:p>
          <a:p>
            <a:r>
              <a:rPr lang="en-US" sz="2000">
                <a:latin typeface="Arial" charset="0"/>
                <a:ea typeface="ＭＳ Ｐゴシック" charset="0"/>
                <a:cs typeface="ＭＳ Ｐゴシック" charset="0"/>
              </a:rPr>
              <a:t>Scaling Dimension #4: Number of Resources Used</a:t>
            </a:r>
          </a:p>
          <a:p>
            <a:pPr lvl="1"/>
            <a:r>
              <a:rPr lang="en-US" sz="2000" i="1">
                <a:latin typeface="Arial" charset="0"/>
                <a:ea typeface="ＭＳ Ｐゴシック" charset="0"/>
              </a:rPr>
              <a:t>Scale-Across</a:t>
            </a:r>
          </a:p>
          <a:p>
            <a:pPr lvl="1"/>
            <a:r>
              <a:rPr lang="en-US" sz="2000">
                <a:latin typeface="Arial" charset="0"/>
                <a:ea typeface="ＭＳ Ｐゴシック" charset="0"/>
              </a:rPr>
              <a:t>Execute on Grids, Clouds, Clusters </a:t>
            </a:r>
          </a:p>
          <a:p>
            <a:pPr lvl="1"/>
            <a:endParaRPr lang="en-US" sz="2000">
              <a:latin typeface="Arial" charset="0"/>
              <a:ea typeface="ＭＳ Ｐゴシック" charset="0"/>
            </a:endParaRPr>
          </a:p>
          <a:p>
            <a:endParaRPr lang="en-US" sz="2000">
              <a:latin typeface="Arial" charset="0"/>
              <a:ea typeface="ＭＳ Ｐゴシック" charset="0"/>
              <a:cs typeface="ＭＳ Ｐゴシック" charset="0"/>
            </a:endParaRPr>
          </a:p>
          <a:p>
            <a:endParaRPr lang="en-US" sz="2000">
              <a:latin typeface="Arial" charset="0"/>
              <a:ea typeface="ＭＳ Ｐゴシック" charset="0"/>
              <a:cs typeface="ＭＳ Ｐゴシック" charset="0"/>
            </a:endParaRPr>
          </a:p>
          <a:p>
            <a:pPr lvl="1"/>
            <a:endParaRPr lang="en-US" sz="2000">
              <a:latin typeface="Arial" charset="0"/>
              <a:ea typeface="ＭＳ Ｐゴシック" charset="0"/>
            </a:endParaRPr>
          </a:p>
          <a:p>
            <a:pPr lvl="1"/>
            <a:endParaRPr lang="en-US" sz="2000">
              <a:latin typeface="Arial" charset="0"/>
              <a:ea typeface="ＭＳ Ｐゴシック" charset="0"/>
            </a:endParaRPr>
          </a:p>
        </p:txBody>
      </p:sp>
      <p:sp>
        <p:nvSpPr>
          <p:cNvPr id="53251" name="Title 5"/>
          <p:cNvSpPr>
            <a:spLocks noGrp="1"/>
          </p:cNvSpPr>
          <p:nvPr>
            <p:ph type="title"/>
          </p:nvPr>
        </p:nvSpPr>
        <p:spPr>
          <a:xfrm>
            <a:off x="368300" y="673100"/>
            <a:ext cx="8432800" cy="808038"/>
          </a:xfrm>
        </p:spPr>
        <p:txBody>
          <a:bodyPr/>
          <a:lstStyle/>
          <a:p>
            <a:r>
              <a:rPr lang="en-US" sz="2800">
                <a:latin typeface="Arial" charset="0"/>
                <a:ea typeface="ＭＳ Ｐゴシック" charset="0"/>
                <a:cs typeface="ＭＳ Ｐゴシック" charset="0"/>
              </a:rPr>
              <a:t>Design Objective: Scaling Along Many Dimensions</a:t>
            </a:r>
            <a:br>
              <a:rPr lang="en-US" sz="2800">
                <a:latin typeface="Arial" charset="0"/>
                <a:ea typeface="ＭＳ Ｐゴシック" charset="0"/>
                <a:cs typeface="ＭＳ Ｐゴシック" charset="0"/>
              </a:rPr>
            </a:br>
            <a:endParaRPr lang="en-US" sz="2800">
              <a:latin typeface="Arial" charset="0"/>
              <a:ea typeface="ＭＳ Ｐゴシック" charset="0"/>
              <a:cs typeface="ＭＳ Ｐゴシック" charset="0"/>
            </a:endParaRPr>
          </a:p>
        </p:txBody>
      </p:sp>
      <p:pic>
        <p:nvPicPr>
          <p:cNvPr id="53252" name="Content Placeholder 3" descr="3d-pilot.png"/>
          <p:cNvPicPr>
            <a:picLocks noChangeAspect="1"/>
          </p:cNvPicPr>
          <p:nvPr/>
        </p:nvPicPr>
        <p:blipFill>
          <a:blip r:embed="rId2">
            <a:extLst>
              <a:ext uri="{28A0092B-C50C-407E-A947-70E740481C1C}">
                <a14:useLocalDpi xmlns:a14="http://schemas.microsoft.com/office/drawing/2010/main" val="0"/>
              </a:ext>
            </a:extLst>
          </a:blip>
          <a:srcRect l="-31503" r="-31503"/>
          <a:stretch>
            <a:fillRect/>
          </a:stretch>
        </p:blipFill>
        <p:spPr bwMode="auto">
          <a:xfrm>
            <a:off x="4038600" y="1574800"/>
            <a:ext cx="5892800" cy="373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68329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Coarse-Grained</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 BigJob Performance</a:t>
            </a:r>
          </a:p>
        </p:txBody>
      </p:sp>
      <p:sp>
        <p:nvSpPr>
          <p:cNvPr id="54275" name="Content Placeholder 2"/>
          <p:cNvSpPr>
            <a:spLocks noGrp="1"/>
          </p:cNvSpPr>
          <p:nvPr>
            <p:ph idx="1"/>
          </p:nvPr>
        </p:nvSpPr>
        <p:spPr>
          <a:xfrm>
            <a:off x="457200" y="1524000"/>
            <a:ext cx="8229600" cy="4876800"/>
          </a:xfrm>
        </p:spPr>
        <p:txBody>
          <a:bodyPr/>
          <a:lstStyle/>
          <a:p>
            <a:r>
              <a:rPr lang="en-US" sz="2000">
                <a:latin typeface="Arial" charset="0"/>
                <a:ea typeface="ＭＳ Ｐゴシック" charset="0"/>
                <a:cs typeface="ＭＳ Ｐゴシック" charset="0"/>
              </a:rPr>
              <a:t>Number of zero-payload tasks that BJ can dispatch per second:</a:t>
            </a:r>
          </a:p>
          <a:p>
            <a:pPr lvl="1"/>
            <a:r>
              <a:rPr lang="en-US" sz="2000">
                <a:latin typeface="Arial" charset="0"/>
                <a:ea typeface="ＭＳ Ｐゴシック" charset="0"/>
              </a:rPr>
              <a:t>Distributed: O(10)</a:t>
            </a:r>
          </a:p>
          <a:p>
            <a:pPr lvl="1"/>
            <a:r>
              <a:rPr lang="en-US" sz="2000">
                <a:latin typeface="Arial" charset="0"/>
                <a:ea typeface="ＭＳ Ｐゴシック" charset="0"/>
              </a:rPr>
              <a:t>Locally: &gt; O(10)</a:t>
            </a:r>
          </a:p>
          <a:p>
            <a:r>
              <a:rPr lang="en-US" sz="2000">
                <a:latin typeface="Arial" charset="0"/>
                <a:ea typeface="ＭＳ Ｐゴシック" charset="0"/>
                <a:cs typeface="ＭＳ Ｐゴシック" charset="0"/>
              </a:rPr>
              <a:t>Number of Pilots (Pilot-Agents) that can be marshaled</a:t>
            </a:r>
          </a:p>
          <a:p>
            <a:pPr lvl="1"/>
            <a:r>
              <a:rPr lang="en-US" sz="2000">
                <a:latin typeface="Arial" charset="0"/>
                <a:ea typeface="ＭＳ Ｐゴシック" charset="0"/>
              </a:rPr>
              <a:t>Locally/Distributed: O(100)</a:t>
            </a:r>
          </a:p>
          <a:p>
            <a:r>
              <a:rPr lang="en-US" sz="2000">
                <a:latin typeface="Arial" charset="0"/>
                <a:ea typeface="ＭＳ Ｐゴシック" charset="0"/>
                <a:cs typeface="ＭＳ Ｐゴシック" charset="0"/>
              </a:rPr>
              <a:t>Typical number of tasks per Pilot-Agent:</a:t>
            </a:r>
          </a:p>
          <a:p>
            <a:pPr lvl="1"/>
            <a:r>
              <a:rPr lang="en-US" sz="2000">
                <a:latin typeface="Arial" charset="0"/>
                <a:ea typeface="ＭＳ Ｐゴシック" charset="0"/>
              </a:rPr>
              <a:t>Locally/distributed: O(1000)</a:t>
            </a:r>
          </a:p>
          <a:p>
            <a:r>
              <a:rPr lang="en-US" sz="2000">
                <a:latin typeface="Arial" charset="0"/>
                <a:ea typeface="ＭＳ Ｐゴシック" charset="0"/>
                <a:cs typeface="ＭＳ Ｐゴシック" charset="0"/>
              </a:rPr>
              <a:t>Number of tasks concurrently managed = Number of Pilot-Agents x tasks per each agent :</a:t>
            </a:r>
          </a:p>
          <a:p>
            <a:pPr lvl="1"/>
            <a:r>
              <a:rPr lang="en-US" sz="2000">
                <a:latin typeface="Arial" charset="0"/>
                <a:ea typeface="ＭＳ Ｐゴシック" charset="0"/>
              </a:rPr>
              <a:t>O(100) x O(1000)</a:t>
            </a:r>
          </a:p>
          <a:p>
            <a:r>
              <a:rPr lang="en-US" sz="2000">
                <a:latin typeface="Arial" charset="0"/>
                <a:ea typeface="ＭＳ Ｐゴシック" charset="0"/>
                <a:cs typeface="ＭＳ Ｐゴシック" charset="0"/>
              </a:rPr>
              <a:t>(Obviously) The above depends upon data per task: </a:t>
            </a:r>
          </a:p>
          <a:p>
            <a:pPr lvl="1"/>
            <a:r>
              <a:rPr lang="en-US" sz="2000">
                <a:latin typeface="Arial" charset="0"/>
                <a:ea typeface="ＭＳ Ｐゴシック" charset="0"/>
              </a:rPr>
              <a:t>	BigJob has been used over O(1)--O(10</a:t>
            </a:r>
            <a:r>
              <a:rPr lang="en-US" sz="2000" baseline="30000">
                <a:latin typeface="Arial" charset="0"/>
                <a:ea typeface="ＭＳ Ｐゴシック" charset="0"/>
              </a:rPr>
              <a:t>9</a:t>
            </a:r>
            <a:r>
              <a:rPr lang="en-US" sz="2000">
                <a:latin typeface="Arial" charset="0"/>
                <a:ea typeface="ＭＳ Ｐゴシック" charset="0"/>
              </a:rPr>
              <a:t>) bytes/task, for tasks of duration O(1) second to O(10</a:t>
            </a:r>
            <a:r>
              <a:rPr lang="en-US" sz="2000" baseline="30000">
                <a:latin typeface="Arial" charset="0"/>
                <a:ea typeface="ＭＳ Ｐゴシック" charset="0"/>
              </a:rPr>
              <a:t>5</a:t>
            </a:r>
            <a:r>
              <a:rPr lang="en-US" sz="2000">
                <a:latin typeface="Arial" charset="0"/>
                <a:ea typeface="ＭＳ Ｐゴシック" charset="0"/>
              </a:rPr>
              <a:t>) seconds</a:t>
            </a:r>
          </a:p>
          <a:p>
            <a:pPr lvl="1"/>
            <a:endParaRPr lang="en-US" sz="2000">
              <a:latin typeface="Arial" charset="0"/>
              <a:ea typeface="ＭＳ Ｐゴシック" charset="0"/>
            </a:endParaRPr>
          </a:p>
          <a:p>
            <a:endParaRPr lang="en-US" sz="2000">
              <a:latin typeface="Arial" charset="0"/>
              <a:ea typeface="ＭＳ Ｐゴシック" charset="0"/>
              <a:cs typeface="ＭＳ Ｐゴシック" charset="0"/>
            </a:endParaRPr>
          </a:p>
        </p:txBody>
      </p:sp>
    </p:spTree>
    <p:extLst>
      <p:ext uri="{BB962C8B-B14F-4D97-AF65-F5344CB8AC3E}">
        <p14:creationId xmlns:p14="http://schemas.microsoft.com/office/powerpoint/2010/main" val="19193797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4"/>
          <p:cNvSpPr>
            <a:spLocks noGrp="1"/>
          </p:cNvSpPr>
          <p:nvPr>
            <p:ph type="title"/>
          </p:nvPr>
        </p:nvSpPr>
        <p:spPr>
          <a:xfrm>
            <a:off x="508000" y="965200"/>
            <a:ext cx="8229600" cy="808038"/>
          </a:xfrm>
        </p:spPr>
        <p:txBody>
          <a:bodyPr/>
          <a:lstStyle/>
          <a:p>
            <a:r>
              <a:rPr lang="en-US">
                <a:latin typeface="Arial" charset="0"/>
                <a:ea typeface="ＭＳ Ｐゴシック" charset="0"/>
                <a:cs typeface="ＭＳ Ｐゴシック" charset="0"/>
              </a:rPr>
              <a:t>BigJob: (Partial) Usage on XSEDE Machines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 </a:t>
            </a:r>
          </a:p>
        </p:txBody>
      </p:sp>
      <p:pic>
        <p:nvPicPr>
          <p:cNvPr id="55299" name="Content Placeholder 3" descr="bigjob-usage.png"/>
          <p:cNvPicPr>
            <a:picLocks noGrp="1" noChangeAspect="1"/>
          </p:cNvPicPr>
          <p:nvPr>
            <p:ph sz="half" idx="1"/>
          </p:nvPr>
        </p:nvPicPr>
        <p:blipFill>
          <a:blip r:embed="rId2">
            <a:extLst>
              <a:ext uri="{28A0092B-C50C-407E-A947-70E740481C1C}">
                <a14:useLocalDpi xmlns:a14="http://schemas.microsoft.com/office/drawing/2010/main" val="0"/>
              </a:ext>
            </a:extLst>
          </a:blip>
          <a:srcRect t="-39812" b="-39812"/>
          <a:stretch>
            <a:fillRect/>
          </a:stretch>
        </p:blipFill>
        <p:spPr/>
      </p:pic>
      <p:pic>
        <p:nvPicPr>
          <p:cNvPr id="55300" name="Content Placeholder 6" descr="ExTENCI_XSEDE_Usage-2013-03.png"/>
          <p:cNvPicPr>
            <a:picLocks noGrp="1" noChangeAspect="1"/>
          </p:cNvPicPr>
          <p:nvPr>
            <p:ph sz="half" idx="2"/>
          </p:nvPr>
        </p:nvPicPr>
        <p:blipFill>
          <a:blip r:embed="rId3">
            <a:extLst>
              <a:ext uri="{28A0092B-C50C-407E-A947-70E740481C1C}">
                <a14:useLocalDpi xmlns:a14="http://schemas.microsoft.com/office/drawing/2010/main" val="0"/>
              </a:ext>
            </a:extLst>
          </a:blip>
          <a:srcRect t="-39812" b="-39812"/>
          <a:stretch>
            <a:fillRect/>
          </a:stretch>
        </p:blipFill>
        <p:spPr/>
      </p:pic>
      <p:sp>
        <p:nvSpPr>
          <p:cNvPr id="55301" name="TextBox 4"/>
          <p:cNvSpPr txBox="1">
            <a:spLocks noChangeArrowheads="1"/>
          </p:cNvSpPr>
          <p:nvPr/>
        </p:nvSpPr>
        <p:spPr bwMode="auto">
          <a:xfrm>
            <a:off x="1562100" y="5956300"/>
            <a:ext cx="673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800" smtClean="0">
                <a:solidFill>
                  <a:srgbClr val="000000"/>
                </a:solidFill>
              </a:rPr>
              <a:t>&gt; 10M SUs/year (and increasing) on XSEDE machines</a:t>
            </a:r>
          </a:p>
        </p:txBody>
      </p:sp>
    </p:spTree>
    <p:extLst>
      <p:ext uri="{BB962C8B-B14F-4D97-AF65-F5344CB8AC3E}">
        <p14:creationId xmlns:p14="http://schemas.microsoft.com/office/powerpoint/2010/main" val="156300459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txBox="1">
            <a:spLocks/>
          </p:cNvSpPr>
          <p:nvPr/>
        </p:nvSpPr>
        <p:spPr bwMode="auto">
          <a:xfrm>
            <a:off x="0" y="2171700"/>
            <a:ext cx="8915400" cy="1066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90000"/>
              </a:lnSpc>
              <a:spcBef>
                <a:spcPct val="0"/>
              </a:spcBef>
              <a:spcAft>
                <a:spcPct val="0"/>
              </a:spcAft>
            </a:pPr>
            <a:r>
              <a:rPr lang="en-US" sz="3200" smtClean="0">
                <a:solidFill>
                  <a:srgbClr val="FFFFFF"/>
                </a:solidFill>
              </a:rPr>
              <a:t>SAGA: Interoperability Layer for BigJob</a:t>
            </a:r>
          </a:p>
        </p:txBody>
      </p:sp>
      <p:sp>
        <p:nvSpPr>
          <p:cNvPr id="56323" name="Rectangle 2"/>
          <p:cNvSpPr>
            <a:spLocks noChangeArrowheads="1"/>
          </p:cNvSpPr>
          <p:nvPr/>
        </p:nvSpPr>
        <p:spPr bwMode="auto">
          <a:xfrm>
            <a:off x="1028700" y="4349750"/>
            <a:ext cx="623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936625" lvl="1" defTabSz="914400" fontAlgn="base">
              <a:spcBef>
                <a:spcPct val="0"/>
              </a:spcBef>
              <a:spcAft>
                <a:spcPct val="0"/>
              </a:spcAft>
            </a:pPr>
            <a:r>
              <a:rPr lang="en-US" smtClean="0">
                <a:solidFill>
                  <a:srgbClr val="000000"/>
                </a:solidFill>
                <a:latin typeface="Arial" charset="0"/>
                <a:ea typeface="ＭＳ Ｐゴシック" charset="0"/>
                <a:cs typeface="ＭＳ Ｐゴシック" charset="0"/>
                <a:hlinkClick r:id="rId2"/>
              </a:rPr>
              <a:t>http://saga-project.org</a:t>
            </a:r>
            <a:endParaRPr lang="en-US" smtClean="0">
              <a:solidFill>
                <a:srgbClr val="000000"/>
              </a:solidFill>
              <a:latin typeface="Arial" charset="0"/>
              <a:ea typeface="ＭＳ Ｐゴシック" charset="0"/>
              <a:cs typeface="ＭＳ Ｐゴシック" charset="0"/>
            </a:endParaRPr>
          </a:p>
          <a:p>
            <a:pPr marL="936625" lvl="1" defTabSz="914400" fontAlgn="base">
              <a:spcBef>
                <a:spcPct val="0"/>
              </a:spcBef>
              <a:spcAft>
                <a:spcPct val="0"/>
              </a:spcAft>
            </a:pPr>
            <a:r>
              <a:rPr lang="en-US" smtClean="0">
                <a:solidFill>
                  <a:srgbClr val="000000"/>
                </a:solidFill>
                <a:latin typeface="Arial" charset="0"/>
                <a:ea typeface="ＭＳ Ｐゴシック" charset="0"/>
                <a:cs typeface="ＭＳ Ｐゴシック" charset="0"/>
              </a:rPr>
              <a:t>http://saga-project.github.io/saga-python</a:t>
            </a:r>
          </a:p>
        </p:txBody>
      </p:sp>
      <p:sp>
        <p:nvSpPr>
          <p:cNvPr id="56324" name="Rectangle 3"/>
          <p:cNvSpPr>
            <a:spLocks noChangeArrowheads="1"/>
          </p:cNvSpPr>
          <p:nvPr/>
        </p:nvSpPr>
        <p:spPr bwMode="auto">
          <a:xfrm>
            <a:off x="1981200" y="5594350"/>
            <a:ext cx="6565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spcBef>
                <a:spcPct val="0"/>
              </a:spcBef>
              <a:spcAft>
                <a:spcPct val="0"/>
              </a:spcAft>
            </a:pPr>
            <a:r>
              <a:rPr lang="en-US" smtClean="0">
                <a:solidFill>
                  <a:srgbClr val="000000"/>
                </a:solidFill>
                <a:latin typeface="Arial" charset="0"/>
                <a:ea typeface="ＭＳ Ｐゴシック" charset="0"/>
                <a:cs typeface="ＭＳ Ｐゴシック" charset="0"/>
              </a:rPr>
              <a:t>A Light-Weight Python Access Layer for Distributed Computing Infrastructure</a:t>
            </a:r>
          </a:p>
        </p:txBody>
      </p:sp>
    </p:spTree>
    <p:extLst>
      <p:ext uri="{BB962C8B-B14F-4D97-AF65-F5344CB8AC3E}">
        <p14:creationId xmlns:p14="http://schemas.microsoft.com/office/powerpoint/2010/main" val="372570857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p:cNvSpPr>
            <a:spLocks noGrp="1" noChangeArrowheads="1"/>
          </p:cNvSpPr>
          <p:nvPr>
            <p:ph type="title"/>
          </p:nvPr>
        </p:nvSpPr>
        <p:spPr/>
        <p:txBody>
          <a:bodyPr/>
          <a:lstStyle/>
          <a:p>
            <a:r>
              <a:rPr lang="en-US">
                <a:latin typeface="Arial" charset="0"/>
                <a:ea typeface="ＭＳ Ｐゴシック" charset="0"/>
                <a:cs typeface="ＭＳ Ｐゴシック" charset="0"/>
              </a:rPr>
              <a:t>Overview</a:t>
            </a:r>
          </a:p>
        </p:txBody>
      </p:sp>
      <p:sp>
        <p:nvSpPr>
          <p:cNvPr id="57347" name="Rectangle 2"/>
          <p:cNvSpPr>
            <a:spLocks noGrp="1" noChangeArrowheads="1"/>
          </p:cNvSpPr>
          <p:nvPr>
            <p:ph type="body" idx="1"/>
          </p:nvPr>
        </p:nvSpPr>
        <p:spPr/>
        <p:txBody>
          <a:bodyPr/>
          <a:lstStyle/>
          <a:p>
            <a:r>
              <a:rPr lang="en-US" sz="1800">
                <a:latin typeface="Arial" charset="0"/>
                <a:ea typeface="ＭＳ Ｐゴシック" charset="0"/>
                <a:cs typeface="ＭＳ Ｐゴシック" charset="0"/>
              </a:rPr>
              <a:t>SAGA: Simple API for Distributed (</a:t>
            </a:r>
            <a:r>
              <a:rPr lang="ja-JP" altLang="en-US" sz="1800">
                <a:latin typeface="Arial" charset="0"/>
                <a:ea typeface="ＭＳ Ｐゴシック" charset="0"/>
                <a:cs typeface="ＭＳ Ｐゴシック" charset="0"/>
              </a:rPr>
              <a:t>“</a:t>
            </a:r>
            <a:r>
              <a:rPr lang="en-US" sz="1800">
                <a:latin typeface="Arial" charset="0"/>
                <a:ea typeface="ＭＳ Ｐゴシック" charset="0"/>
                <a:cs typeface="ＭＳ Ｐゴシック" charset="0"/>
              </a:rPr>
              <a:t>Grid</a:t>
            </a:r>
            <a:r>
              <a:rPr lang="ja-JP" altLang="en-US" sz="1800">
                <a:latin typeface="Arial" charset="0"/>
                <a:ea typeface="ＭＳ Ｐゴシック" charset="0"/>
                <a:cs typeface="ＭＳ Ｐゴシック" charset="0"/>
              </a:rPr>
              <a:t>”</a:t>
            </a:r>
            <a:r>
              <a:rPr lang="en-US" sz="1800">
                <a:latin typeface="Arial" charset="0"/>
                <a:ea typeface="ＭＳ Ｐゴシック" charset="0"/>
                <a:cs typeface="ＭＳ Ｐゴシック" charset="0"/>
              </a:rPr>
              <a:t>) Applications</a:t>
            </a:r>
          </a:p>
          <a:p>
            <a:pPr lvl="1"/>
            <a:r>
              <a:rPr lang="en-US">
                <a:latin typeface="Arial" charset="0"/>
                <a:ea typeface="ＭＳ Ｐゴシック" charset="0"/>
              </a:rPr>
              <a:t>Application level standardized (Open Grid Forum GFD.90) API</a:t>
            </a:r>
          </a:p>
          <a:p>
            <a:pPr lvl="1"/>
            <a:r>
              <a:rPr lang="en-US">
                <a:latin typeface="Arial" charset="0"/>
                <a:ea typeface="ＭＳ Ｐゴシック" charset="0"/>
              </a:rPr>
              <a:t>Application is a broad term: </a:t>
            </a:r>
            <a:r>
              <a:rPr lang="ja-JP" altLang="en-US">
                <a:latin typeface="Arial" charset="0"/>
                <a:ea typeface="ＭＳ Ｐゴシック" charset="0"/>
              </a:rPr>
              <a:t>“</a:t>
            </a:r>
            <a:r>
              <a:rPr lang="en-US">
                <a:latin typeface="Arial" charset="0"/>
                <a:ea typeface="ＭＳ Ｐゴシック" charset="0"/>
              </a:rPr>
              <a:t>one person</a:t>
            </a:r>
            <a:r>
              <a:rPr lang="ja-JP" altLang="en-US">
                <a:latin typeface="Arial" charset="0"/>
                <a:ea typeface="ＭＳ Ｐゴシック" charset="0"/>
              </a:rPr>
              <a:t>’</a:t>
            </a:r>
            <a:r>
              <a:rPr lang="en-US">
                <a:latin typeface="Arial" charset="0"/>
                <a:ea typeface="ＭＳ Ｐゴシック" charset="0"/>
              </a:rPr>
              <a:t>s application is another person</a:t>
            </a:r>
            <a:r>
              <a:rPr lang="ja-JP" altLang="en-US">
                <a:latin typeface="Arial" charset="0"/>
                <a:ea typeface="ＭＳ Ｐゴシック" charset="0"/>
              </a:rPr>
              <a:t>’</a:t>
            </a:r>
            <a:r>
              <a:rPr lang="en-US">
                <a:latin typeface="Arial" charset="0"/>
                <a:ea typeface="ＭＳ Ｐゴシック" charset="0"/>
              </a:rPr>
              <a:t>s tool (building block)</a:t>
            </a:r>
            <a:r>
              <a:rPr lang="ja-JP" altLang="en-US">
                <a:latin typeface="Arial" charset="0"/>
                <a:ea typeface="ＭＳ Ｐゴシック" charset="0"/>
              </a:rPr>
              <a:t>”</a:t>
            </a:r>
            <a:r>
              <a:rPr lang="en-US">
                <a:latin typeface="Arial" charset="0"/>
                <a:ea typeface="ＭＳ Ｐゴシック" charset="0"/>
              </a:rPr>
              <a:t>. </a:t>
            </a:r>
          </a:p>
          <a:p>
            <a:r>
              <a:rPr lang="en-US" sz="1800">
                <a:latin typeface="Arial" charset="0"/>
                <a:ea typeface="ＭＳ Ｐゴシック" charset="0"/>
                <a:cs typeface="ＭＳ Ｐゴシック" charset="0"/>
              </a:rPr>
              <a:t>SAGA-Python:</a:t>
            </a:r>
          </a:p>
          <a:p>
            <a:pPr lvl="1"/>
            <a:r>
              <a:rPr lang="en-US">
                <a:latin typeface="Arial" charset="0"/>
                <a:ea typeface="ＭＳ Ｐゴシック" charset="0"/>
              </a:rPr>
              <a:t>Native Python implementation of Open Grid Forum GFD.90</a:t>
            </a:r>
          </a:p>
          <a:p>
            <a:pPr lvl="1"/>
            <a:r>
              <a:rPr lang="en-US">
                <a:latin typeface="Arial" charset="0"/>
                <a:ea typeface="ＭＳ Ｐゴシック" charset="0"/>
              </a:rPr>
              <a:t>Allows access to different middleware / services through a unified interface </a:t>
            </a:r>
          </a:p>
          <a:p>
            <a:pPr lvl="1"/>
            <a:r>
              <a:rPr lang="en-US">
                <a:latin typeface="Arial" charset="0"/>
                <a:ea typeface="ＭＳ Ｐゴシック" charset="0"/>
              </a:rPr>
              <a:t>Provides access via different backend plug-ins (</a:t>
            </a:r>
            <a:r>
              <a:rPr lang="ja-JP" altLang="en-US">
                <a:latin typeface="Arial" charset="0"/>
                <a:ea typeface="ＭＳ Ｐゴシック" charset="0"/>
              </a:rPr>
              <a:t>“</a:t>
            </a:r>
            <a:r>
              <a:rPr lang="en-US">
                <a:latin typeface="Arial" charset="0"/>
                <a:ea typeface="ＭＳ Ｐゴシック" charset="0"/>
              </a:rPr>
              <a:t>adaptors</a:t>
            </a:r>
            <a:r>
              <a:rPr lang="ja-JP" altLang="en-US">
                <a:latin typeface="Arial" charset="0"/>
                <a:ea typeface="ＭＳ Ｐゴシック" charset="0"/>
              </a:rPr>
              <a:t>”</a:t>
            </a:r>
            <a:r>
              <a:rPr lang="en-US">
                <a:latin typeface="Arial" charset="0"/>
                <a:ea typeface="ＭＳ Ｐゴシック" charset="0"/>
              </a:rPr>
              <a:t>)</a:t>
            </a:r>
          </a:p>
          <a:p>
            <a:pPr lvl="1"/>
            <a:r>
              <a:rPr lang="en-US">
                <a:latin typeface="Arial" charset="0"/>
                <a:ea typeface="ＭＳ Ｐゴシック" charset="0"/>
              </a:rPr>
              <a:t>SAGA-Python provides both a common API, but also unified semantics across heterogeneous middleware:</a:t>
            </a:r>
          </a:p>
          <a:p>
            <a:pPr marL="1452563" lvl="3" indent="-342900">
              <a:buFont typeface="Arial" charset="0"/>
              <a:buChar char="•"/>
            </a:pPr>
            <a:r>
              <a:rPr lang="en-US" sz="1800">
                <a:latin typeface="Arial" charset="0"/>
                <a:ea typeface="ＭＳ Ｐゴシック" charset="0"/>
              </a:rPr>
              <a:t>Transparent Remote operations (SSH / GSISSH tunneling)</a:t>
            </a:r>
          </a:p>
          <a:p>
            <a:pPr marL="1452563" lvl="3" indent="-342900">
              <a:buFont typeface="Arial" charset="0"/>
              <a:buChar char="•"/>
            </a:pPr>
            <a:r>
              <a:rPr lang="en-US" sz="1800">
                <a:latin typeface="Arial" charset="0"/>
                <a:ea typeface="ＭＳ Ｐゴシック" charset="0"/>
              </a:rPr>
              <a:t>Asynchronous operations</a:t>
            </a:r>
          </a:p>
          <a:p>
            <a:pPr marL="1452563" lvl="3" indent="-342900">
              <a:buFont typeface="Arial" charset="0"/>
              <a:buChar char="•"/>
            </a:pPr>
            <a:r>
              <a:rPr lang="en-US" sz="1800">
                <a:latin typeface="Arial" charset="0"/>
                <a:ea typeface="ＭＳ Ｐゴシック" charset="0"/>
              </a:rPr>
              <a:t>Callbacks</a:t>
            </a:r>
          </a:p>
          <a:p>
            <a:pPr marL="1452563" lvl="3" indent="-342900">
              <a:buFont typeface="Arial" charset="0"/>
              <a:buChar char="•"/>
            </a:pPr>
            <a:r>
              <a:rPr lang="en-US" sz="1800">
                <a:latin typeface="Arial" charset="0"/>
                <a:ea typeface="ＭＳ Ｐゴシック" charset="0"/>
              </a:rPr>
              <a:t>Error Handling</a:t>
            </a:r>
          </a:p>
        </p:txBody>
      </p:sp>
    </p:spTree>
    <p:extLst>
      <p:ext uri="{BB962C8B-B14F-4D97-AF65-F5344CB8AC3E}">
        <p14:creationId xmlns:p14="http://schemas.microsoft.com/office/powerpoint/2010/main" val="2973265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p:txBody>
          <a:bodyPr/>
          <a:lstStyle/>
          <a:p>
            <a:r>
              <a:rPr lang="en-US">
                <a:latin typeface="Arial" charset="0"/>
                <a:ea typeface="ＭＳ Ｐゴシック" charset="0"/>
                <a:cs typeface="ＭＳ Ｐゴシック" charset="0"/>
              </a:rPr>
              <a:t>Schematic</a:t>
            </a:r>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1522413"/>
            <a:ext cx="6061075"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517130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819200" y="1066800"/>
            <a:ext cx="3600400" cy="2304256"/>
          </a:xfrm>
        </p:spPr>
        <p:txBody>
          <a:bodyPr>
            <a:normAutofit/>
          </a:bodyPr>
          <a:lstStyle/>
          <a:p>
            <a:r>
              <a:rPr lang="en-GB" sz="2000" dirty="0" smtClean="0"/>
              <a:t>Use remains consistently high </a:t>
            </a:r>
          </a:p>
          <a:p>
            <a:pPr lvl="1"/>
            <a:r>
              <a:rPr lang="en-GB" sz="1600" dirty="0" smtClean="0"/>
              <a:t>1 M jobs/day; &gt;&gt;100k CPU-days/day</a:t>
            </a:r>
          </a:p>
          <a:p>
            <a:pPr lvl="1"/>
            <a:r>
              <a:rPr lang="en-GB" sz="1600" dirty="0" smtClean="0"/>
              <a:t>Actually much more inside pilot jobs</a:t>
            </a:r>
          </a:p>
        </p:txBody>
      </p:sp>
      <p:sp>
        <p:nvSpPr>
          <p:cNvPr id="3" name="Title 2"/>
          <p:cNvSpPr>
            <a:spLocks noGrp="1"/>
          </p:cNvSpPr>
          <p:nvPr>
            <p:ph type="title"/>
          </p:nvPr>
        </p:nvSpPr>
        <p:spPr/>
        <p:txBody>
          <a:bodyPr/>
          <a:lstStyle/>
          <a:p>
            <a:r>
              <a:rPr lang="en-GB" dirty="0" smtClean="0"/>
              <a:t>WLCG Usage</a:t>
            </a:r>
            <a:endParaRPr lang="en-GB" dirty="0"/>
          </a:p>
        </p:txBody>
      </p:sp>
      <p:grpSp>
        <p:nvGrpSpPr>
          <p:cNvPr id="4" name="Group 17"/>
          <p:cNvGrpSpPr/>
          <p:nvPr/>
        </p:nvGrpSpPr>
        <p:grpSpPr>
          <a:xfrm>
            <a:off x="1981200" y="2743200"/>
            <a:ext cx="6248400" cy="3886200"/>
            <a:chOff x="4813305" y="528107"/>
            <a:chExt cx="4524606" cy="2304256"/>
          </a:xfrm>
        </p:grpSpPr>
        <p:pic>
          <p:nvPicPr>
            <p:cNvPr id="1027" name="Picture 3"/>
            <p:cNvPicPr>
              <a:picLocks noChangeAspect="1" noChangeArrowheads="1"/>
            </p:cNvPicPr>
            <p:nvPr/>
          </p:nvPicPr>
          <p:blipFill>
            <a:blip r:embed="rId2" cstate="screen"/>
            <a:srcRect/>
            <a:stretch>
              <a:fillRect/>
            </a:stretch>
          </p:blipFill>
          <p:spPr bwMode="auto">
            <a:xfrm>
              <a:off x="4813305" y="528107"/>
              <a:ext cx="4524606" cy="2304256"/>
            </a:xfrm>
            <a:prstGeom prst="rect">
              <a:avLst/>
            </a:prstGeom>
            <a:noFill/>
            <a:ln w="9525">
              <a:noFill/>
              <a:miter lim="800000"/>
              <a:headEnd/>
              <a:tailEnd/>
            </a:ln>
            <a:effectLst/>
          </p:spPr>
        </p:pic>
        <p:cxnSp>
          <p:nvCxnSpPr>
            <p:cNvPr id="98" name="Straight Connector 97"/>
            <p:cNvCxnSpPr/>
            <p:nvPr/>
          </p:nvCxnSpPr>
          <p:spPr>
            <a:xfrm>
              <a:off x="7380312" y="1052736"/>
              <a:ext cx="1584176" cy="0"/>
            </a:xfrm>
            <a:prstGeom prst="line">
              <a:avLst/>
            </a:prstGeom>
          </p:spPr>
          <p:style>
            <a:lnRef idx="2">
              <a:schemeClr val="accent2"/>
            </a:lnRef>
            <a:fillRef idx="0">
              <a:schemeClr val="accent2"/>
            </a:fillRef>
            <a:effectRef idx="1">
              <a:schemeClr val="accent2"/>
            </a:effectRef>
            <a:fontRef idx="minor">
              <a:schemeClr val="tx1"/>
            </a:fontRef>
          </p:style>
        </p:cxnSp>
        <p:sp>
          <p:nvSpPr>
            <p:cNvPr id="99" name="TextBox 98"/>
            <p:cNvSpPr txBox="1"/>
            <p:nvPr/>
          </p:nvSpPr>
          <p:spPr>
            <a:xfrm>
              <a:off x="6876256" y="1052736"/>
              <a:ext cx="1413528" cy="369332"/>
            </a:xfrm>
            <a:prstGeom prst="rect">
              <a:avLst/>
            </a:prstGeom>
            <a:noFill/>
            <a:ln>
              <a:solidFill>
                <a:srgbClr val="003399"/>
              </a:solidFill>
            </a:ln>
          </p:spPr>
          <p:txBody>
            <a:bodyPr wrap="none" rtlCol="0">
              <a:spAutoFit/>
            </a:bodyPr>
            <a:lstStyle/>
            <a:p>
              <a:r>
                <a:rPr lang="en-GB" dirty="0" smtClean="0"/>
                <a:t>1 M jobs/day</a:t>
              </a:r>
              <a:endParaRPr lang="en-GB" dirty="0"/>
            </a:p>
          </p:txBody>
        </p:sp>
      </p:grpSp>
      <p:sp>
        <p:nvSpPr>
          <p:cNvPr id="9" name="Rectangle 8"/>
          <p:cNvSpPr/>
          <p:nvPr/>
        </p:nvSpPr>
        <p:spPr>
          <a:xfrm>
            <a:off x="4495800" y="1219200"/>
            <a:ext cx="1828800" cy="685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smtClean="0"/>
              <a:t>~50% utilisation</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p:cNvSpPr>
            <a:spLocks noGrp="1" noChangeArrowheads="1"/>
          </p:cNvSpPr>
          <p:nvPr>
            <p:ph type="title"/>
          </p:nvPr>
        </p:nvSpPr>
        <p:spPr>
          <a:xfrm>
            <a:off x="249238" y="179388"/>
            <a:ext cx="8645525" cy="1330325"/>
          </a:xfrm>
        </p:spPr>
        <p:txBody>
          <a:bodyPr/>
          <a:lstStyle/>
          <a:p>
            <a:r>
              <a:rPr lang="en-US">
                <a:latin typeface="Arial" charset="0"/>
                <a:ea typeface="ＭＳ Ｐゴシック" charset="0"/>
                <a:cs typeface="ＭＳ Ｐゴシック" charset="0"/>
              </a:rPr>
              <a:t>Transparent Remote Operations</a:t>
            </a:r>
          </a:p>
        </p:txBody>
      </p:sp>
      <p:sp>
        <p:nvSpPr>
          <p:cNvPr id="59395" name="Rectangle 2"/>
          <p:cNvSpPr>
            <a:spLocks noGrp="1" noChangeArrowheads="1"/>
          </p:cNvSpPr>
          <p:nvPr>
            <p:ph type="body" idx="1"/>
          </p:nvPr>
        </p:nvSpPr>
        <p:spPr/>
        <p:txBody>
          <a:bodyPr anchor="b"/>
          <a:lstStyle/>
          <a:p>
            <a:r>
              <a:rPr lang="en-US">
                <a:latin typeface="Arial" charset="0"/>
                <a:ea typeface="ＭＳ Ｐゴシック" charset="0"/>
                <a:cs typeface="ＭＳ Ｐゴシック" charset="0"/>
              </a:rPr>
              <a:t>Fast and optimized (GSI-)SSH command transport wrapper can be used by adaptors to access otherwise </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local-only</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 services, like many queuing systems</a:t>
            </a:r>
          </a:p>
        </p:txBody>
      </p:sp>
      <p:pic>
        <p:nvPicPr>
          <p:cNvPr id="593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8" y="1911350"/>
            <a:ext cx="55626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3178409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Grp="1" noChangeArrowheads="1"/>
          </p:cNvSpPr>
          <p:nvPr>
            <p:ph type="title"/>
          </p:nvPr>
        </p:nvSpPr>
        <p:spPr/>
        <p:txBody>
          <a:bodyPr/>
          <a:lstStyle/>
          <a:p>
            <a:r>
              <a:rPr lang="en-US">
                <a:latin typeface="Arial" charset="0"/>
                <a:ea typeface="ＭＳ Ｐゴシック" charset="0"/>
                <a:cs typeface="ＭＳ Ｐゴシック" charset="0"/>
              </a:rPr>
              <a:t>Transparent CALLBACKS</a:t>
            </a:r>
          </a:p>
        </p:txBody>
      </p:sp>
      <p:sp>
        <p:nvSpPr>
          <p:cNvPr id="60419" name="Rectangle 2"/>
          <p:cNvSpPr>
            <a:spLocks noGrp="1" noChangeArrowheads="1"/>
          </p:cNvSpPr>
          <p:nvPr>
            <p:ph type="body" idx="1"/>
          </p:nvPr>
        </p:nvSpPr>
        <p:spPr/>
        <p:txBody>
          <a:bodyPr anchor="b"/>
          <a:lstStyle/>
          <a:p>
            <a:r>
              <a:rPr lang="en-US">
                <a:latin typeface="Arial" charset="0"/>
                <a:ea typeface="ＭＳ Ｐゴシック" charset="0"/>
                <a:cs typeface="ＭＳ Ｐゴシック" charset="0"/>
              </a:rPr>
              <a:t>Callbacks and asynchronous operations are important concepts in distributed applications but are not supported by all middleware systems</a:t>
            </a:r>
          </a:p>
          <a:p>
            <a:r>
              <a:rPr lang="en-US">
                <a:latin typeface="Arial" charset="0"/>
                <a:ea typeface="ＭＳ Ｐゴシック" charset="0"/>
                <a:cs typeface="ＭＳ Ｐゴシック" charset="0"/>
              </a:rPr>
              <a:t>SAGA-Python moves application-level polling into the adaptor layer and exposes a clean callback interface through the API</a:t>
            </a:r>
          </a:p>
        </p:txBody>
      </p:sp>
      <p:pic>
        <p:nvPicPr>
          <p:cNvPr id="604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238" y="1338263"/>
            <a:ext cx="4606925" cy="30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961770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p:cNvSpPr>
            <a:spLocks noGrp="1" noChangeArrowheads="1"/>
          </p:cNvSpPr>
          <p:nvPr>
            <p:ph type="title"/>
          </p:nvPr>
        </p:nvSpPr>
        <p:spPr/>
        <p:txBody>
          <a:bodyPr/>
          <a:lstStyle/>
          <a:p>
            <a:r>
              <a:rPr lang="en-US">
                <a:latin typeface="Arial" charset="0"/>
                <a:ea typeface="ＭＳ Ｐゴシック" charset="0"/>
                <a:cs typeface="ＭＳ Ｐゴシック" charset="0"/>
              </a:rPr>
              <a:t>Available adaptors</a:t>
            </a:r>
          </a:p>
        </p:txBody>
      </p:sp>
      <p:sp>
        <p:nvSpPr>
          <p:cNvPr id="61443" name="Rectangle 2"/>
          <p:cNvSpPr>
            <a:spLocks noGrp="1" noChangeArrowheads="1"/>
          </p:cNvSpPr>
          <p:nvPr>
            <p:ph type="body" idx="1"/>
          </p:nvPr>
        </p:nvSpPr>
        <p:spPr>
          <a:xfrm>
            <a:off x="457200" y="1524000"/>
            <a:ext cx="8445500" cy="4533900"/>
          </a:xfrm>
        </p:spPr>
        <p:txBody>
          <a:bodyPr/>
          <a:lstStyle/>
          <a:p>
            <a:pPr marL="342900" lvl="1" indent="-342900">
              <a:buFontTx/>
              <a:buNone/>
            </a:pPr>
            <a:r>
              <a:rPr lang="en-US">
                <a:latin typeface="Arial" charset="0"/>
                <a:ea typeface="ＭＳ Ｐゴシック" charset="0"/>
              </a:rPr>
              <a:t>http://saga-project.github.io/saga-python/doc/adaptorssaga.adaptor.index.html</a:t>
            </a:r>
          </a:p>
          <a:p>
            <a:endParaRPr lang="en-US">
              <a:latin typeface="Arial" charset="0"/>
              <a:ea typeface="ＭＳ Ｐゴシック" charset="0"/>
              <a:cs typeface="ＭＳ Ｐゴシック" charset="0"/>
            </a:endParaRPr>
          </a:p>
          <a:p>
            <a:r>
              <a:rPr lang="en-US" sz="2000">
                <a:latin typeface="Arial" charset="0"/>
                <a:ea typeface="ＭＳ Ｐゴシック" charset="0"/>
                <a:cs typeface="ＭＳ Ｐゴシック" charset="0"/>
              </a:rPr>
              <a:t>Job Submission Systems</a:t>
            </a:r>
          </a:p>
          <a:p>
            <a:pPr marL="342900" lvl="1" indent="-342900"/>
            <a:r>
              <a:rPr lang="en-US" sz="2000">
                <a:latin typeface="Arial" charset="0"/>
                <a:ea typeface="ＭＳ Ｐゴシック" charset="0"/>
              </a:rPr>
              <a:t>SSH, GSISSH, Condor, Condor-G, PBS(-Pro), TORQUE, SGE, SLURM.</a:t>
            </a:r>
          </a:p>
          <a:p>
            <a:pPr marL="342900" lvl="1" indent="-342900"/>
            <a:r>
              <a:rPr lang="en-US" sz="2000">
                <a:latin typeface="Arial" charset="0"/>
                <a:ea typeface="ＭＳ Ｐゴシック" charset="0"/>
              </a:rPr>
              <a:t>Under development: LSF</a:t>
            </a:r>
          </a:p>
          <a:p>
            <a:r>
              <a:rPr lang="en-US" sz="2000">
                <a:latin typeface="Arial" charset="0"/>
                <a:ea typeface="ＭＳ Ｐゴシック" charset="0"/>
                <a:cs typeface="ＭＳ Ｐゴシック" charset="0"/>
              </a:rPr>
              <a:t>File / Data Management</a:t>
            </a:r>
          </a:p>
          <a:p>
            <a:pPr marL="342900" lvl="1" indent="-342900"/>
            <a:r>
              <a:rPr lang="en-US" sz="2000">
                <a:latin typeface="Arial" charset="0"/>
                <a:ea typeface="ＭＳ Ｐゴシック" charset="0"/>
              </a:rPr>
              <a:t>SFTP, GSIFTP, HTTP, HTTPS. </a:t>
            </a:r>
          </a:p>
          <a:p>
            <a:pPr marL="342900" lvl="1" indent="-342900"/>
            <a:r>
              <a:rPr lang="en-US" sz="2000">
                <a:latin typeface="Arial" charset="0"/>
                <a:ea typeface="ＭＳ Ｐゴシック" charset="0"/>
              </a:rPr>
              <a:t>Under development: iRODS (Globus Online)</a:t>
            </a:r>
          </a:p>
          <a:p>
            <a:r>
              <a:rPr lang="en-US" sz="2000">
                <a:latin typeface="Arial" charset="0"/>
                <a:ea typeface="ＭＳ Ｐゴシック" charset="0"/>
                <a:cs typeface="ＭＳ Ｐゴシック" charset="0"/>
              </a:rPr>
              <a:t> Resource Management / Clouds</a:t>
            </a:r>
          </a:p>
          <a:p>
            <a:pPr marL="342900" lvl="1" indent="-342900"/>
            <a:r>
              <a:rPr lang="en-US" sz="2000">
                <a:latin typeface="Arial" charset="0"/>
                <a:ea typeface="ＭＳ Ｐゴシック" charset="0"/>
              </a:rPr>
              <a:t>Amazon EC2, Openstack (</a:t>
            </a:r>
            <a:r>
              <a:rPr lang="ja-JP" altLang="en-US" sz="2000">
                <a:latin typeface="Arial" charset="0"/>
                <a:ea typeface="ＭＳ Ｐゴシック" charset="0"/>
              </a:rPr>
              <a:t>‘</a:t>
            </a:r>
            <a:r>
              <a:rPr lang="en-US" sz="2000">
                <a:latin typeface="Arial" charset="0"/>
                <a:ea typeface="ＭＳ Ｐゴシック" charset="0"/>
              </a:rPr>
              <a:t>libcloud</a:t>
            </a:r>
            <a:r>
              <a:rPr lang="ja-JP" altLang="en-US" sz="2000">
                <a:latin typeface="Arial" charset="0"/>
                <a:ea typeface="ＭＳ Ｐゴシック" charset="0"/>
              </a:rPr>
              <a:t>’</a:t>
            </a:r>
            <a:r>
              <a:rPr lang="en-US" sz="2000">
                <a:latin typeface="Arial" charset="0"/>
                <a:ea typeface="ＭＳ Ｐゴシック" charset="0"/>
              </a:rPr>
              <a:t>-based)</a:t>
            </a:r>
          </a:p>
          <a:p>
            <a:pPr marL="342900" lvl="1" indent="-342900">
              <a:buFontTx/>
              <a:buNone/>
            </a:pPr>
            <a:r>
              <a:rPr lang="en-US" sz="1600">
                <a:latin typeface="Arial" charset="0"/>
                <a:ea typeface="ＭＳ Ｐゴシック" charset="0"/>
              </a:rPr>
              <a:t>http://saga-project.github.io/saga-python/doc/adaptors/saga.adaptor.ec2_resource.html</a:t>
            </a:r>
          </a:p>
        </p:txBody>
      </p:sp>
    </p:spTree>
    <p:extLst>
      <p:ext uri="{BB962C8B-B14F-4D97-AF65-F5344CB8AC3E}">
        <p14:creationId xmlns:p14="http://schemas.microsoft.com/office/powerpoint/2010/main" val="2122635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a:xfrm>
            <a:off x="317500" y="939800"/>
            <a:ext cx="8229600" cy="808038"/>
          </a:xfrm>
        </p:spPr>
        <p:txBody>
          <a:bodyPr/>
          <a:lstStyle/>
          <a:p>
            <a:r>
              <a:rPr lang="en-US" sz="2800">
                <a:latin typeface="Arial" charset="0"/>
                <a:ea typeface="ＭＳ Ｐゴシック" charset="0"/>
                <a:cs typeface="ＭＳ Ｐゴシック" charset="0"/>
              </a:rPr>
              <a:t>SAGA: Interoperability layer upon which other tools and applications are built</a:t>
            </a:r>
            <a:br>
              <a:rPr lang="en-US" sz="2800">
                <a:latin typeface="Arial" charset="0"/>
                <a:ea typeface="ＭＳ Ｐゴシック" charset="0"/>
                <a:cs typeface="ＭＳ Ｐゴシック" charset="0"/>
              </a:rPr>
            </a:br>
            <a:endParaRPr lang="en-US" sz="2800">
              <a:latin typeface="Arial" charset="0"/>
              <a:ea typeface="ＭＳ Ｐゴシック" charset="0"/>
              <a:cs typeface="ＭＳ Ｐゴシック" charset="0"/>
            </a:endParaRPr>
          </a:p>
        </p:txBody>
      </p:sp>
      <p:sp>
        <p:nvSpPr>
          <p:cNvPr id="91139" name="Content Placeholder 3"/>
          <p:cNvSpPr>
            <a:spLocks noGrp="1"/>
          </p:cNvSpPr>
          <p:nvPr>
            <p:ph idx="4294967295"/>
          </p:nvPr>
        </p:nvSpPr>
        <p:spPr>
          <a:xfrm>
            <a:off x="444500" y="1708150"/>
            <a:ext cx="8229600" cy="4533900"/>
          </a:xfrm>
        </p:spPr>
        <p:txBody>
          <a:bodyPr/>
          <a:lstStyle/>
          <a:p>
            <a:r>
              <a:rPr lang="en-US" sz="2000">
                <a:latin typeface="Arial" charset="0"/>
                <a:ea typeface="ＭＳ Ｐゴシック" charset="0"/>
                <a:cs typeface="ＭＳ Ｐゴシック" charset="0"/>
              </a:rPr>
              <a:t>HOW SAGA is Used?</a:t>
            </a:r>
          </a:p>
          <a:p>
            <a:pPr lvl="1"/>
            <a:r>
              <a:rPr lang="en-US" sz="2000">
                <a:latin typeface="Arial" charset="0"/>
                <a:ea typeface="ＭＳ Ｐゴシック" charset="0"/>
              </a:rPr>
              <a:t>Uniform Access-layer to DCI, e.g, EGI, XSEDE, etc</a:t>
            </a:r>
          </a:p>
          <a:p>
            <a:pPr lvl="1"/>
            <a:r>
              <a:rPr lang="en-US" sz="2000">
                <a:latin typeface="Arial" charset="0"/>
                <a:ea typeface="ＭＳ Ｐゴシック" charset="0"/>
              </a:rPr>
              <a:t>Application </a:t>
            </a:r>
            <a:r>
              <a:rPr lang="ja-JP" altLang="en-US" sz="2000">
                <a:latin typeface="Arial" charset="0"/>
                <a:ea typeface="ＭＳ Ｐゴシック" charset="0"/>
              </a:rPr>
              <a:t>“</a:t>
            </a:r>
            <a:r>
              <a:rPr lang="en-US" sz="2000">
                <a:latin typeface="Arial" charset="0"/>
                <a:ea typeface="ＭＳ Ｐゴシック" charset="0"/>
              </a:rPr>
              <a:t>Scripting Layer</a:t>
            </a:r>
            <a:r>
              <a:rPr lang="ja-JP" altLang="en-US" sz="2000">
                <a:latin typeface="Arial" charset="0"/>
                <a:ea typeface="ＭＳ Ｐゴシック" charset="0"/>
              </a:rPr>
              <a:t>”</a:t>
            </a:r>
            <a:r>
              <a:rPr lang="en-US" sz="2000">
                <a:latin typeface="Arial" charset="0"/>
                <a:ea typeface="ＭＳ Ｐゴシック" charset="0"/>
              </a:rPr>
              <a:t> to DCI</a:t>
            </a:r>
          </a:p>
          <a:p>
            <a:pPr lvl="1"/>
            <a:r>
              <a:rPr lang="en-US" sz="2000">
                <a:latin typeface="Arial" charset="0"/>
                <a:ea typeface="ＭＳ Ｐゴシック" charset="0"/>
              </a:rPr>
              <a:t>Build tools, middleware services and capabilities e.g. Gateways, </a:t>
            </a:r>
            <a:endParaRPr lang="en-US" sz="2200">
              <a:latin typeface="Arial" charset="0"/>
              <a:ea typeface="ＭＳ Ｐゴシック" charset="0"/>
            </a:endParaRPr>
          </a:p>
          <a:p>
            <a:r>
              <a:rPr lang="en-US" sz="2000">
                <a:latin typeface="Arial" charset="0"/>
                <a:ea typeface="ＭＳ Ｐゴシック" charset="0"/>
                <a:cs typeface="ＭＳ Ｐゴシック" charset="0"/>
              </a:rPr>
              <a:t>WHAT is SAGA Used for?</a:t>
            </a:r>
          </a:p>
          <a:p>
            <a:pPr lvl="1"/>
            <a:r>
              <a:rPr lang="en-US" sz="2000">
                <a:latin typeface="Arial" charset="0"/>
                <a:ea typeface="ＭＳ Ｐゴシック" charset="0"/>
              </a:rPr>
              <a:t>Production-grade science and engineering and research tool to design, implement  and reason about distributed programming models, systems  and applications</a:t>
            </a:r>
          </a:p>
          <a:p>
            <a:r>
              <a:rPr lang="en-US">
                <a:latin typeface="Arial" charset="0"/>
                <a:ea typeface="ＭＳ Ｐゴシック" charset="0"/>
                <a:cs typeface="ＭＳ Ｐゴシック" charset="0"/>
              </a:rPr>
              <a:t>Where is SAGA Used?</a:t>
            </a:r>
          </a:p>
          <a:p>
            <a:pPr lvl="1"/>
            <a:r>
              <a:rPr lang="en-US">
                <a:latin typeface="Arial" charset="0"/>
                <a:ea typeface="ＭＳ Ｐゴシック" charset="0"/>
              </a:rPr>
              <a:t>Pilot-job and Workflow systems, science gateways and web portals </a:t>
            </a:r>
          </a:p>
          <a:p>
            <a:pPr lvl="1"/>
            <a:r>
              <a:rPr lang="en-US">
                <a:latin typeface="Arial" charset="0"/>
                <a:ea typeface="ＭＳ Ｐゴシック" charset="0"/>
              </a:rPr>
              <a:t>Domain-specific (distributed) applications, libraries and frameworks</a:t>
            </a:r>
          </a:p>
          <a:p>
            <a:endParaRPr lang="en-US" sz="2400">
              <a:latin typeface="Arial" charset="0"/>
              <a:ea typeface="ＭＳ Ｐゴシック" charset="0"/>
              <a:cs typeface="ＭＳ Ｐゴシック" charset="0"/>
            </a:endParaRPr>
          </a:p>
        </p:txBody>
      </p:sp>
    </p:spTree>
    <p:extLst>
      <p:ext uri="{BB962C8B-B14F-4D97-AF65-F5344CB8AC3E}">
        <p14:creationId xmlns:p14="http://schemas.microsoft.com/office/powerpoint/2010/main" val="165957765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2"/>
          <p:cNvSpPr txBox="1">
            <a:spLocks/>
          </p:cNvSpPr>
          <p:nvPr/>
        </p:nvSpPr>
        <p:spPr bwMode="auto">
          <a:xfrm>
            <a:off x="0" y="2171700"/>
            <a:ext cx="89154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90000"/>
              </a:lnSpc>
              <a:spcBef>
                <a:spcPct val="0"/>
              </a:spcBef>
              <a:spcAft>
                <a:spcPct val="0"/>
              </a:spcAft>
            </a:pPr>
            <a:r>
              <a:rPr lang="en-US" sz="2800" smtClean="0">
                <a:solidFill>
                  <a:srgbClr val="FFFFFF"/>
                </a:solidFill>
              </a:rPr>
              <a:t>Case Studies: Varying the </a:t>
            </a:r>
            <a:r>
              <a:rPr lang="ja-JP" altLang="en-US" sz="2800" smtClean="0">
                <a:solidFill>
                  <a:srgbClr val="FFFFFF"/>
                </a:solidFill>
              </a:rPr>
              <a:t>“</a:t>
            </a:r>
            <a:r>
              <a:rPr lang="en-US" sz="2800" smtClean="0">
                <a:solidFill>
                  <a:srgbClr val="FFFFFF"/>
                </a:solidFill>
              </a:rPr>
              <a:t>coupling</a:t>
            </a:r>
            <a:r>
              <a:rPr lang="ja-JP" altLang="en-US" sz="2800" smtClean="0">
                <a:solidFill>
                  <a:srgbClr val="FFFFFF"/>
                </a:solidFill>
              </a:rPr>
              <a:t>”</a:t>
            </a:r>
            <a:r>
              <a:rPr lang="en-US" sz="2800" smtClean="0">
                <a:solidFill>
                  <a:srgbClr val="FFFFFF"/>
                </a:solidFill>
              </a:rPr>
              <a:t> between many (MD) Simulations</a:t>
            </a:r>
          </a:p>
        </p:txBody>
      </p:sp>
    </p:spTree>
    <p:extLst>
      <p:ext uri="{BB962C8B-B14F-4D97-AF65-F5344CB8AC3E}">
        <p14:creationId xmlns:p14="http://schemas.microsoft.com/office/powerpoint/2010/main" val="3312243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1036638"/>
            <a:ext cx="8229600" cy="808037"/>
          </a:xfrm>
        </p:spPr>
        <p:txBody>
          <a:bodyPr/>
          <a:lstStyle/>
          <a:p>
            <a:r>
              <a:rPr lang="en-US">
                <a:latin typeface="Arial" charset="0"/>
                <a:ea typeface="ＭＳ Ｐゴシック" charset="0"/>
                <a:cs typeface="ＭＳ Ｐゴシック" charset="0"/>
              </a:rPr>
              <a:t>HT-HPC on Kraken</a:t>
            </a:r>
            <a:r>
              <a:rPr lang="en-US" sz="2000">
                <a:latin typeface="Arial" charset="0"/>
                <a:ea typeface="ＭＳ Ｐゴシック" charset="0"/>
                <a:cs typeface="ＭＳ Ｐゴシック" charset="0"/>
              </a:rPr>
              <a:t/>
            </a:r>
            <a:br>
              <a:rPr lang="en-US" sz="2000">
                <a:latin typeface="Arial" charset="0"/>
                <a:ea typeface="ＭＳ Ｐゴシック" charset="0"/>
                <a:cs typeface="ＭＳ Ｐゴシック" charset="0"/>
              </a:rPr>
            </a:br>
            <a:r>
              <a:rPr lang="en-US" sz="2000">
                <a:latin typeface="Arial" charset="0"/>
                <a:ea typeface="ＭＳ Ｐゴシック" charset="0"/>
                <a:cs typeface="ＭＳ Ｐゴシック" charset="0"/>
              </a:rPr>
              <a:t>126 ensembles, each of 192 cores = 24192 cores</a:t>
            </a:r>
            <a:r>
              <a:rPr lang="en-US" sz="3200">
                <a:latin typeface="Arial" charset="0"/>
                <a:ea typeface="ＭＳ Ｐゴシック" charset="0"/>
                <a:cs typeface="ＭＳ Ｐゴシック" charset="0"/>
              </a:rPr>
              <a:t/>
            </a:r>
            <a:br>
              <a:rPr lang="en-US" sz="3200">
                <a:latin typeface="Arial" charset="0"/>
                <a:ea typeface="ＭＳ Ｐゴシック" charset="0"/>
                <a:cs typeface="ＭＳ Ｐゴシック" charset="0"/>
              </a:rPr>
            </a:br>
            <a:r>
              <a:rPr lang="en-US">
                <a:latin typeface="Arial" charset="0"/>
                <a:ea typeface="ＭＳ Ｐゴシック" charset="0"/>
                <a:cs typeface="ＭＳ Ｐゴシック" charset="0"/>
              </a:rPr>
              <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 </a:t>
            </a:r>
          </a:p>
        </p:txBody>
      </p:sp>
      <p:pic>
        <p:nvPicPr>
          <p:cNvPr id="64515" name="Content Placeholder 3" descr="24k_jobs.png"/>
          <p:cNvPicPr>
            <a:picLocks noGrp="1" noChangeAspect="1"/>
          </p:cNvPicPr>
          <p:nvPr>
            <p:ph idx="1"/>
          </p:nvPr>
        </p:nvPicPr>
        <p:blipFill>
          <a:blip r:embed="rId2">
            <a:extLst>
              <a:ext uri="{28A0092B-C50C-407E-A947-70E740481C1C}">
                <a14:useLocalDpi xmlns:a14="http://schemas.microsoft.com/office/drawing/2010/main" val="0"/>
              </a:ext>
            </a:extLst>
          </a:blip>
          <a:srcRect l="-9064" r="-9064"/>
          <a:stretch>
            <a:fillRect/>
          </a:stretch>
        </p:blipFill>
        <p:spPr>
          <a:xfrm>
            <a:off x="-304800" y="1487488"/>
            <a:ext cx="5311775" cy="2925762"/>
          </a:xfrm>
        </p:spPr>
      </p:pic>
      <p:pic>
        <p:nvPicPr>
          <p:cNvPr id="64516" name="Content Placeholder 3" descr="BJ_TP0000.png"/>
          <p:cNvPicPr>
            <a:picLocks noChangeAspect="1"/>
          </p:cNvPicPr>
          <p:nvPr/>
        </p:nvPicPr>
        <p:blipFill>
          <a:blip r:embed="rId3">
            <a:extLst>
              <a:ext uri="{28A0092B-C50C-407E-A947-70E740481C1C}">
                <a14:useLocalDpi xmlns:a14="http://schemas.microsoft.com/office/drawing/2010/main" val="0"/>
              </a:ext>
            </a:extLst>
          </a:blip>
          <a:srcRect l="-22694" r="-22694"/>
          <a:stretch>
            <a:fillRect/>
          </a:stretch>
        </p:blipFill>
        <p:spPr bwMode="auto">
          <a:xfrm>
            <a:off x="3392488" y="1447800"/>
            <a:ext cx="6307137"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Content Placeholder 6" descr="run-time-histogram2.jpg"/>
          <p:cNvPicPr>
            <a:picLocks noChangeAspect="1"/>
          </p:cNvPicPr>
          <p:nvPr/>
        </p:nvPicPr>
        <p:blipFill>
          <a:blip r:embed="rId4">
            <a:extLst>
              <a:ext uri="{28A0092B-C50C-407E-A947-70E740481C1C}">
                <a14:useLocalDpi xmlns:a14="http://schemas.microsoft.com/office/drawing/2010/main" val="0"/>
              </a:ext>
            </a:extLst>
          </a:blip>
          <a:srcRect t="-22643" b="-22643"/>
          <a:stretch>
            <a:fillRect/>
          </a:stretch>
        </p:blipFill>
        <p:spPr bwMode="auto">
          <a:xfrm>
            <a:off x="4991100" y="3759200"/>
            <a:ext cx="38354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cstate="print"/>
          <a:srcRect/>
          <a:stretch>
            <a:fillRect/>
          </a:stretch>
        </p:blipFill>
        <p:spPr bwMode="auto">
          <a:xfrm>
            <a:off x="558800" y="4914901"/>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4"/>
          <p:cNvPicPr>
            <a:picLocks noChangeAspect="1" noChangeArrowheads="1"/>
          </p:cNvPicPr>
          <p:nvPr/>
        </p:nvPicPr>
        <p:blipFill>
          <a:blip r:embed="rId6" cstate="print"/>
          <a:srcRect/>
          <a:stretch>
            <a:fillRect/>
          </a:stretch>
        </p:blipFill>
        <p:spPr bwMode="auto">
          <a:xfrm>
            <a:off x="711200" y="5067301"/>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821293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atin typeface="Arial" charset="0"/>
                <a:ea typeface="ＭＳ Ｐゴシック" charset="0"/>
                <a:cs typeface="ＭＳ Ｐゴシック" charset="0"/>
              </a:rPr>
              <a:t>Scale-Out/Across</a:t>
            </a:r>
          </a:p>
        </p:txBody>
      </p:sp>
      <p:pic>
        <p:nvPicPr>
          <p:cNvPr id="65539" name="Content Placeholder 3" descr="bigjob_data_gnu.png"/>
          <p:cNvPicPr>
            <a:picLocks noGrp="1" noChangeAspect="1"/>
          </p:cNvPicPr>
          <p:nvPr>
            <p:ph idx="1"/>
          </p:nvPr>
        </p:nvPicPr>
        <p:blipFill>
          <a:blip r:embed="rId2">
            <a:extLst>
              <a:ext uri="{28A0092B-C50C-407E-A947-70E740481C1C}">
                <a14:useLocalDpi xmlns:a14="http://schemas.microsoft.com/office/drawing/2010/main" val="0"/>
              </a:ext>
            </a:extLst>
          </a:blip>
          <a:srcRect l="-4138" r="-4138"/>
          <a:stretch>
            <a:fillRect/>
          </a:stretch>
        </p:blipFill>
        <p:spPr>
          <a:xfrm>
            <a:off x="4935538" y="3498850"/>
            <a:ext cx="4208462" cy="2317750"/>
          </a:xfrm>
        </p:spPr>
      </p:pic>
      <p:pic>
        <p:nvPicPr>
          <p:cNvPr id="65540" name="Content Placeholder 3" descr="multi_bj_gnu.png"/>
          <p:cNvPicPr>
            <a:picLocks noChangeAspect="1"/>
          </p:cNvPicPr>
          <p:nvPr/>
        </p:nvPicPr>
        <p:blipFill>
          <a:blip r:embed="rId3">
            <a:extLst>
              <a:ext uri="{28A0092B-C50C-407E-A947-70E740481C1C}">
                <a14:useLocalDpi xmlns:a14="http://schemas.microsoft.com/office/drawing/2010/main" val="0"/>
              </a:ext>
            </a:extLst>
          </a:blip>
          <a:srcRect l="-13528" r="-13528"/>
          <a:stretch>
            <a:fillRect/>
          </a:stretch>
        </p:blipFill>
        <p:spPr bwMode="auto">
          <a:xfrm>
            <a:off x="-495300" y="1549400"/>
            <a:ext cx="65468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Box 4"/>
          <p:cNvSpPr txBox="1">
            <a:spLocks noChangeArrowheads="1"/>
          </p:cNvSpPr>
          <p:nvPr/>
        </p:nvSpPr>
        <p:spPr bwMode="auto">
          <a:xfrm>
            <a:off x="5372100" y="5994400"/>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800" smtClean="0">
                <a:solidFill>
                  <a:srgbClr val="000000"/>
                </a:solidFill>
              </a:rPr>
              <a:t>X-axis: number of tasks (size)</a:t>
            </a:r>
          </a:p>
        </p:txBody>
      </p:sp>
      <p:cxnSp>
        <p:nvCxnSpPr>
          <p:cNvPr id="7" name="Straight Arrow Connector 6"/>
          <p:cNvCxnSpPr/>
          <p:nvPr/>
        </p:nvCxnSpPr>
        <p:spPr>
          <a:xfrm>
            <a:off x="3200400" y="5207000"/>
            <a:ext cx="1524000" cy="1588"/>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13649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Content Placeholder 5" descr="3d-pilot-2.png"/>
          <p:cNvPicPr>
            <a:picLocks noGrp="1" noChangeAspect="1"/>
          </p:cNvPicPr>
          <p:nvPr>
            <p:ph idx="1"/>
          </p:nvPr>
        </p:nvPicPr>
        <p:blipFill>
          <a:blip r:embed="rId2">
            <a:extLst>
              <a:ext uri="{28A0092B-C50C-407E-A947-70E740481C1C}">
                <a14:useLocalDpi xmlns:a14="http://schemas.microsoft.com/office/drawing/2010/main" val="0"/>
              </a:ext>
            </a:extLst>
          </a:blip>
          <a:srcRect l="-27766" r="-27766"/>
          <a:stretch>
            <a:fillRect/>
          </a:stretch>
        </p:blipFill>
        <p:spPr>
          <a:xfrm>
            <a:off x="-387350" y="1231900"/>
            <a:ext cx="9774238" cy="5384800"/>
          </a:xfrm>
        </p:spPr>
      </p:pic>
      <p:sp>
        <p:nvSpPr>
          <p:cNvPr id="4" name="Title 5"/>
          <p:cNvSpPr txBox="1">
            <a:spLocks/>
          </p:cNvSpPr>
          <p:nvPr/>
        </p:nvSpPr>
        <p:spPr bwMode="auto">
          <a:xfrm>
            <a:off x="368300" y="673100"/>
            <a:ext cx="8229600" cy="808038"/>
          </a:xfrm>
          <a:prstGeom prst="rect">
            <a:avLst/>
          </a:prstGeom>
          <a:noFill/>
          <a:ln w="9525">
            <a:noFill/>
            <a:miter lim="800000"/>
            <a:headEnd/>
            <a:tailEnd/>
          </a:ln>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fontAlgn="base">
              <a:spcBef>
                <a:spcPct val="0"/>
              </a:spcBef>
              <a:spcAft>
                <a:spcPct val="0"/>
              </a:spcAft>
            </a:pPr>
            <a:r>
              <a:rPr lang="en-US" sz="3000" smtClean="0">
                <a:solidFill>
                  <a:srgbClr val="000000"/>
                </a:solidFill>
              </a:rPr>
              <a:t>Scaling Along Many Dimensions</a:t>
            </a:r>
            <a:br>
              <a:rPr lang="en-US" sz="3000" smtClean="0">
                <a:solidFill>
                  <a:srgbClr val="000000"/>
                </a:solidFill>
              </a:rPr>
            </a:br>
            <a:endParaRPr lang="en-US" sz="3000" smtClean="0">
              <a:solidFill>
                <a:srgbClr val="000000"/>
              </a:solidFill>
            </a:endParaRPr>
          </a:p>
        </p:txBody>
      </p:sp>
    </p:spTree>
    <p:extLst>
      <p:ext uri="{BB962C8B-B14F-4D97-AF65-F5344CB8AC3E}">
        <p14:creationId xmlns:p14="http://schemas.microsoft.com/office/powerpoint/2010/main" val="64213448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06400" y="762000"/>
            <a:ext cx="8229600" cy="808038"/>
          </a:xfrm>
        </p:spPr>
        <p:txBody>
          <a:bodyPr/>
          <a:lstStyle/>
          <a:p>
            <a:r>
              <a:rPr lang="en-US">
                <a:latin typeface="Arial" charset="0"/>
                <a:ea typeface="ＭＳ Ｐゴシック" charset="0"/>
                <a:cs typeface="ＭＳ Ｐゴシック" charset="0"/>
              </a:rPr>
              <a:t>Varying the Coupling between Simulations</a:t>
            </a:r>
          </a:p>
        </p:txBody>
      </p:sp>
      <p:sp>
        <p:nvSpPr>
          <p:cNvPr id="67587" name="Content Placeholder 2"/>
          <p:cNvSpPr>
            <a:spLocks noGrp="1"/>
          </p:cNvSpPr>
          <p:nvPr>
            <p:ph idx="1"/>
          </p:nvPr>
        </p:nvSpPr>
        <p:spPr>
          <a:xfrm>
            <a:off x="406400" y="1674813"/>
            <a:ext cx="8229600" cy="4533900"/>
          </a:xfrm>
        </p:spPr>
        <p:txBody>
          <a:bodyPr/>
          <a:lstStyle/>
          <a:p>
            <a:r>
              <a:rPr lang="en-US" sz="1800">
                <a:latin typeface="Arial" charset="0"/>
                <a:ea typeface="ＭＳ Ｐゴシック" charset="0"/>
                <a:cs typeface="ＭＳ Ｐゴシック" charset="0"/>
              </a:rPr>
              <a:t>Large Ensemble of Uncoupled (Molecular) Simulations:</a:t>
            </a:r>
          </a:p>
          <a:p>
            <a:pPr lvl="1"/>
            <a:r>
              <a:rPr lang="en-US">
                <a:latin typeface="Arial" charset="0"/>
                <a:ea typeface="ＭＳ Ｐゴシック" charset="0"/>
              </a:rPr>
              <a:t>Enhanced Sampling of bio-molecular systems</a:t>
            </a:r>
          </a:p>
          <a:p>
            <a:r>
              <a:rPr lang="en-US" sz="1800">
                <a:latin typeface="Arial" charset="0"/>
                <a:ea typeface="ＭＳ Ｐゴシック" charset="0"/>
                <a:cs typeface="ＭＳ Ｐゴシック" charset="0"/>
              </a:rPr>
              <a:t>Multiple-Chaining of Simulations </a:t>
            </a:r>
          </a:p>
          <a:p>
            <a:pPr lvl="1"/>
            <a:r>
              <a:rPr lang="en-US">
                <a:latin typeface="Arial" charset="0"/>
                <a:ea typeface="ＭＳ Ｐゴシック" charset="0"/>
              </a:rPr>
              <a:t>Long time-scale simulations </a:t>
            </a:r>
          </a:p>
          <a:p>
            <a:r>
              <a:rPr lang="en-US" sz="1800">
                <a:latin typeface="Arial" charset="0"/>
                <a:ea typeface="ＭＳ Ｐゴシック" charset="0"/>
                <a:cs typeface="ＭＳ Ｐゴシック" charset="0"/>
              </a:rPr>
              <a:t>Ensemble of Loosely Coupled Simulations</a:t>
            </a:r>
          </a:p>
          <a:p>
            <a:pPr lvl="1"/>
            <a:r>
              <a:rPr lang="en-US">
                <a:latin typeface="Arial" charset="0"/>
                <a:ea typeface="ＭＳ Ｐゴシック" charset="0"/>
              </a:rPr>
              <a:t>Replica-Exchange Class of Algorithms</a:t>
            </a:r>
          </a:p>
          <a:p>
            <a:pPr lvl="1"/>
            <a:r>
              <a:rPr lang="en-US">
                <a:latin typeface="Arial" charset="0"/>
                <a:ea typeface="ＭＳ Ｐゴシック" charset="0"/>
              </a:rPr>
              <a:t>Understand protein-ligand recognition via (multidimensional) replica-exchange</a:t>
            </a:r>
          </a:p>
          <a:p>
            <a:endParaRPr lang="en-US" sz="1800">
              <a:latin typeface="Arial" charset="0"/>
              <a:ea typeface="ＭＳ Ｐゴシック" charset="0"/>
              <a:cs typeface="ＭＳ Ｐゴシック" charset="0"/>
            </a:endParaRPr>
          </a:p>
          <a:p>
            <a:r>
              <a:rPr lang="en-US" sz="1800">
                <a:latin typeface="Arial" charset="0"/>
                <a:ea typeface="ＭＳ Ｐゴシック" charset="0"/>
                <a:cs typeface="ＭＳ Ｐゴシック" charset="0"/>
              </a:rPr>
              <a:t>Requirements:</a:t>
            </a:r>
          </a:p>
          <a:p>
            <a:pPr lvl="1"/>
            <a:r>
              <a:rPr lang="en-US">
                <a:latin typeface="Arial" charset="0"/>
                <a:ea typeface="ＭＳ Ｐゴシック" charset="0"/>
              </a:rPr>
              <a:t>Launch and monitor/manage (order 10</a:t>
            </a:r>
            <a:r>
              <a:rPr lang="en-US" baseline="30000">
                <a:latin typeface="Arial" charset="0"/>
                <a:ea typeface="ＭＳ Ｐゴシック" charset="0"/>
              </a:rPr>
              <a:t>2</a:t>
            </a:r>
            <a:r>
              <a:rPr lang="en-US">
                <a:latin typeface="Arial" charset="0"/>
                <a:ea typeface="ＭＳ Ｐゴシック" charset="0"/>
              </a:rPr>
              <a:t>-10</a:t>
            </a:r>
            <a:r>
              <a:rPr lang="en-US" baseline="30000">
                <a:latin typeface="Arial" charset="0"/>
                <a:ea typeface="ＭＳ Ｐゴシック" charset="0"/>
              </a:rPr>
              <a:t>4</a:t>
            </a:r>
            <a:r>
              <a:rPr lang="en-US">
                <a:latin typeface="Arial" charset="0"/>
                <a:ea typeface="ＭＳ Ｐゴシック" charset="0"/>
              </a:rPr>
              <a:t>) ensemble members</a:t>
            </a:r>
          </a:p>
          <a:p>
            <a:pPr lvl="2"/>
            <a:r>
              <a:rPr lang="en-US" sz="1800">
                <a:latin typeface="Arial" charset="0"/>
                <a:ea typeface="ＭＳ Ｐゴシック" charset="0"/>
              </a:rPr>
              <a:t>Where each ensemble member could be 128-1024 cores</a:t>
            </a:r>
          </a:p>
          <a:p>
            <a:pPr lvl="1"/>
            <a:r>
              <a:rPr lang="en-US">
                <a:latin typeface="Arial" charset="0"/>
                <a:ea typeface="ＭＳ Ｐゴシック" charset="0"/>
              </a:rPr>
              <a:t>Varying degrees of coupling between ensemble members</a:t>
            </a:r>
          </a:p>
          <a:p>
            <a:pPr lvl="1"/>
            <a:r>
              <a:rPr lang="en-US">
                <a:latin typeface="Arial" charset="0"/>
                <a:ea typeface="ＭＳ Ｐゴシック" charset="0"/>
              </a:rPr>
              <a:t>Varying job duration: hours to days to weeks</a:t>
            </a:r>
          </a:p>
          <a:p>
            <a:pPr lvl="1"/>
            <a:r>
              <a:rPr lang="en-US">
                <a:latin typeface="Arial" charset="0"/>
                <a:ea typeface="ＭＳ Ｐゴシック" charset="0"/>
              </a:rPr>
              <a:t>Ad hoc pair wise (a)synchronous data exchange </a:t>
            </a:r>
          </a:p>
        </p:txBody>
      </p:sp>
    </p:spTree>
    <p:extLst>
      <p:ext uri="{BB962C8B-B14F-4D97-AF65-F5344CB8AC3E}">
        <p14:creationId xmlns:p14="http://schemas.microsoft.com/office/powerpoint/2010/main" val="417165867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atin typeface="Arial" charset="0"/>
                <a:ea typeface="ＭＳ Ｐゴシック" charset="0"/>
                <a:cs typeface="ＭＳ Ｐゴシック" charset="0"/>
              </a:rPr>
              <a:t>Replica Exchange Molecular Simulations</a:t>
            </a:r>
          </a:p>
        </p:txBody>
      </p:sp>
      <p:pic>
        <p:nvPicPr>
          <p:cNvPr id="68611" name="Content Placeholder 3" descr="exchange1.png"/>
          <p:cNvPicPr>
            <a:picLocks noGrp="1" noChangeAspect="1"/>
          </p:cNvPicPr>
          <p:nvPr>
            <p:ph idx="1"/>
          </p:nvPr>
        </p:nvPicPr>
        <p:blipFill>
          <a:blip r:embed="rId2">
            <a:extLst>
              <a:ext uri="{28A0092B-C50C-407E-A947-70E740481C1C}">
                <a14:useLocalDpi xmlns:a14="http://schemas.microsoft.com/office/drawing/2010/main" val="0"/>
              </a:ext>
            </a:extLst>
          </a:blip>
          <a:srcRect t="-64278" b="-64278"/>
          <a:stretch>
            <a:fillRect/>
          </a:stretch>
        </p:blipFill>
        <p:spPr>
          <a:xfrm>
            <a:off x="4343400" y="4286250"/>
            <a:ext cx="4800600" cy="2571750"/>
          </a:xfrm>
        </p:spPr>
      </p:pic>
      <p:pic>
        <p:nvPicPr>
          <p:cNvPr id="68612" name="Picture 4" descr="exchange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75" y="3451225"/>
            <a:ext cx="47466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54163"/>
            <a:ext cx="2409825"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86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25" y="1582738"/>
            <a:ext cx="24257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68615" name="Group 5"/>
          <p:cNvGrpSpPr>
            <a:grpSpLocks/>
          </p:cNvGrpSpPr>
          <p:nvPr/>
        </p:nvGrpSpPr>
        <p:grpSpPr bwMode="auto">
          <a:xfrm>
            <a:off x="2225675" y="1752600"/>
            <a:ext cx="2206625" cy="1276350"/>
            <a:chOff x="3676" y="652"/>
            <a:chExt cx="1937" cy="871"/>
          </a:xfrm>
        </p:grpSpPr>
        <p:pic>
          <p:nvPicPr>
            <p:cNvPr id="6865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 y="652"/>
              <a:ext cx="20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8659" name="Text Box 7"/>
            <p:cNvSpPr txBox="1">
              <a:spLocks noChangeArrowheads="1"/>
            </p:cNvSpPr>
            <p:nvPr/>
          </p:nvSpPr>
          <p:spPr bwMode="auto">
            <a:xfrm>
              <a:off x="5341" y="1322"/>
              <a:ext cx="27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lnSpc>
                  <a:spcPct val="93000"/>
                </a:lnSpc>
                <a:spcBef>
                  <a:spcPct val="0"/>
                </a:spcBef>
                <a:spcAft>
                  <a:spcPct val="0"/>
                </a:spcAft>
              </a:pPr>
              <a:r>
                <a:rPr lang="en-GB" sz="2200" smtClean="0">
                  <a:solidFill>
                    <a:srgbClr val="000000"/>
                  </a:solidFill>
                </a:rPr>
                <a:t>R</a:t>
              </a:r>
              <a:r>
                <a:rPr lang="en-GB" sz="3200" baseline="-33000" smtClean="0">
                  <a:solidFill>
                    <a:srgbClr val="000000"/>
                  </a:solidFill>
                </a:rPr>
                <a:t>N</a:t>
              </a:r>
            </a:p>
          </p:txBody>
        </p:sp>
        <p:sp>
          <p:nvSpPr>
            <p:cNvPr id="68660" name="Text Box 8"/>
            <p:cNvSpPr txBox="1">
              <a:spLocks noChangeArrowheads="1"/>
            </p:cNvSpPr>
            <p:nvPr/>
          </p:nvSpPr>
          <p:spPr bwMode="auto">
            <a:xfrm>
              <a:off x="5354" y="723"/>
              <a:ext cx="23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lnSpc>
                  <a:spcPct val="93000"/>
                </a:lnSpc>
                <a:spcBef>
                  <a:spcPct val="0"/>
                </a:spcBef>
                <a:spcAft>
                  <a:spcPct val="0"/>
                </a:spcAft>
              </a:pPr>
              <a:r>
                <a:rPr lang="en-GB" sz="2200" smtClean="0">
                  <a:solidFill>
                    <a:srgbClr val="000000"/>
                  </a:solidFill>
                </a:rPr>
                <a:t>R</a:t>
              </a:r>
              <a:r>
                <a:rPr lang="en-GB" sz="3200" baseline="-33000" smtClean="0">
                  <a:solidFill>
                    <a:srgbClr val="000000"/>
                  </a:solidFill>
                </a:rPr>
                <a:t>1</a:t>
              </a:r>
            </a:p>
          </p:txBody>
        </p:sp>
        <p:sp>
          <p:nvSpPr>
            <p:cNvPr id="68661" name="Line 9"/>
            <p:cNvSpPr>
              <a:spLocks noChangeShapeType="1"/>
            </p:cNvSpPr>
            <p:nvPr/>
          </p:nvSpPr>
          <p:spPr bwMode="auto">
            <a:xfrm flipV="1">
              <a:off x="4095" y="693"/>
              <a:ext cx="1103" cy="322"/>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pic>
          <p:nvPicPr>
            <p:cNvPr id="6866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6" y="760"/>
              <a:ext cx="472"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866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 y="891"/>
              <a:ext cx="16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8664"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1" y="1079"/>
              <a:ext cx="16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8665" name="Text Box 13"/>
            <p:cNvSpPr txBox="1">
              <a:spLocks noChangeArrowheads="1"/>
            </p:cNvSpPr>
            <p:nvPr/>
          </p:nvSpPr>
          <p:spPr bwMode="auto">
            <a:xfrm>
              <a:off x="5354" y="929"/>
              <a:ext cx="23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lnSpc>
                  <a:spcPct val="93000"/>
                </a:lnSpc>
                <a:spcBef>
                  <a:spcPct val="0"/>
                </a:spcBef>
                <a:spcAft>
                  <a:spcPct val="0"/>
                </a:spcAft>
              </a:pPr>
              <a:r>
                <a:rPr lang="en-GB" sz="2200" smtClean="0">
                  <a:solidFill>
                    <a:srgbClr val="000000"/>
                  </a:solidFill>
                </a:rPr>
                <a:t>R</a:t>
              </a:r>
              <a:r>
                <a:rPr lang="en-GB" sz="3200" baseline="-33000" smtClean="0">
                  <a:solidFill>
                    <a:srgbClr val="000000"/>
                  </a:solidFill>
                </a:rPr>
                <a:t>2</a:t>
              </a:r>
            </a:p>
          </p:txBody>
        </p:sp>
        <p:sp>
          <p:nvSpPr>
            <p:cNvPr id="68666" name="Text Box 14"/>
            <p:cNvSpPr txBox="1">
              <a:spLocks noChangeArrowheads="1"/>
            </p:cNvSpPr>
            <p:nvPr/>
          </p:nvSpPr>
          <p:spPr bwMode="auto">
            <a:xfrm>
              <a:off x="5354" y="1116"/>
              <a:ext cx="23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lnSpc>
                  <a:spcPct val="93000"/>
                </a:lnSpc>
                <a:spcBef>
                  <a:spcPct val="0"/>
                </a:spcBef>
                <a:spcAft>
                  <a:spcPct val="0"/>
                </a:spcAft>
              </a:pPr>
              <a:r>
                <a:rPr lang="en-GB" sz="2200" smtClean="0">
                  <a:solidFill>
                    <a:srgbClr val="000000"/>
                  </a:solidFill>
                </a:rPr>
                <a:t>R</a:t>
              </a:r>
              <a:r>
                <a:rPr lang="en-GB" sz="3200" baseline="-33000" smtClean="0">
                  <a:solidFill>
                    <a:srgbClr val="000000"/>
                  </a:solidFill>
                </a:rPr>
                <a:t>3</a:t>
              </a:r>
            </a:p>
          </p:txBody>
        </p:sp>
        <p:sp>
          <p:nvSpPr>
            <p:cNvPr id="68667" name="Line 15"/>
            <p:cNvSpPr>
              <a:spLocks noChangeShapeType="1"/>
            </p:cNvSpPr>
            <p:nvPr/>
          </p:nvSpPr>
          <p:spPr bwMode="auto">
            <a:xfrm flipV="1">
              <a:off x="4095" y="937"/>
              <a:ext cx="1123" cy="7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68" name="Line 16"/>
            <p:cNvSpPr>
              <a:spLocks noChangeShapeType="1"/>
            </p:cNvSpPr>
            <p:nvPr/>
          </p:nvSpPr>
          <p:spPr bwMode="auto">
            <a:xfrm>
              <a:off x="4095" y="1004"/>
              <a:ext cx="1103" cy="16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69" name="Line 17"/>
            <p:cNvSpPr>
              <a:spLocks noChangeShapeType="1"/>
            </p:cNvSpPr>
            <p:nvPr/>
          </p:nvSpPr>
          <p:spPr bwMode="auto">
            <a:xfrm>
              <a:off x="4095" y="1004"/>
              <a:ext cx="1103" cy="356"/>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pic>
          <p:nvPicPr>
            <p:cNvPr id="6867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4" y="1308"/>
              <a:ext cx="16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8671" name="Oval 19"/>
            <p:cNvSpPr>
              <a:spLocks noChangeArrowheads="1"/>
            </p:cNvSpPr>
            <p:nvPr/>
          </p:nvSpPr>
          <p:spPr bwMode="auto">
            <a:xfrm>
              <a:off x="5414" y="1012"/>
              <a:ext cx="26" cy="26"/>
            </a:xfrm>
            <a:prstGeom prst="ellipse">
              <a:avLst/>
            </a:prstGeom>
            <a:solidFill>
              <a:srgbClr val="FF0000"/>
            </a:solidFill>
            <a:ln w="9360">
              <a:solidFill>
                <a:srgbClr val="000000"/>
              </a:solidFill>
              <a:round/>
              <a:headEnd/>
              <a:tailEnd/>
            </a:ln>
          </p:spPr>
          <p:txBody>
            <a:bodyPr wrap="none" anchor="ct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72" name="Oval 20"/>
            <p:cNvSpPr>
              <a:spLocks noChangeArrowheads="1"/>
            </p:cNvSpPr>
            <p:nvPr/>
          </p:nvSpPr>
          <p:spPr bwMode="auto">
            <a:xfrm>
              <a:off x="5425" y="1398"/>
              <a:ext cx="26" cy="26"/>
            </a:xfrm>
            <a:prstGeom prst="ellipse">
              <a:avLst/>
            </a:prstGeom>
            <a:solidFill>
              <a:srgbClr val="0000FF"/>
            </a:solidFill>
            <a:ln w="9360">
              <a:solidFill>
                <a:srgbClr val="000000"/>
              </a:solidFill>
              <a:round/>
              <a:headEnd/>
              <a:tailEnd/>
            </a:ln>
          </p:spPr>
          <p:txBody>
            <a:bodyPr wrap="none" anchor="ct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grpSp>
      <p:grpSp>
        <p:nvGrpSpPr>
          <p:cNvPr id="68616" name="Group 21"/>
          <p:cNvGrpSpPr>
            <a:grpSpLocks/>
          </p:cNvGrpSpPr>
          <p:nvPr/>
        </p:nvGrpSpPr>
        <p:grpSpPr bwMode="auto">
          <a:xfrm>
            <a:off x="325438" y="4675188"/>
            <a:ext cx="4068762" cy="3033712"/>
            <a:chOff x="2660" y="2305"/>
            <a:chExt cx="2846" cy="2013"/>
          </a:xfrm>
        </p:grpSpPr>
        <p:grpSp>
          <p:nvGrpSpPr>
            <p:cNvPr id="68617" name="Group 22"/>
            <p:cNvGrpSpPr>
              <a:grpSpLocks/>
            </p:cNvGrpSpPr>
            <p:nvPr/>
          </p:nvGrpSpPr>
          <p:grpSpPr bwMode="auto">
            <a:xfrm>
              <a:off x="2785" y="2305"/>
              <a:ext cx="2721" cy="2015"/>
              <a:chOff x="2785" y="2305"/>
              <a:chExt cx="2721" cy="2015"/>
            </a:xfrm>
          </p:grpSpPr>
          <p:sp>
            <p:nvSpPr>
              <p:cNvPr id="68621" name="Text Box 23"/>
              <p:cNvSpPr txBox="1">
                <a:spLocks noChangeArrowheads="1"/>
              </p:cNvSpPr>
              <p:nvPr/>
            </p:nvSpPr>
            <p:spPr bwMode="auto">
              <a:xfrm>
                <a:off x="3865" y="3241"/>
                <a:ext cx="1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spcBef>
                    <a:spcPts val="1500"/>
                  </a:spcBef>
                  <a:spcAft>
                    <a:spcPct val="0"/>
                  </a:spcAft>
                </a:pPr>
                <a:r>
                  <a:rPr lang="en-GB" sz="1800" i="1" smtClean="0">
                    <a:solidFill>
                      <a:srgbClr val="000000"/>
                    </a:solidFill>
                  </a:rPr>
                  <a:t>t</a:t>
                </a:r>
              </a:p>
            </p:txBody>
          </p:sp>
          <p:grpSp>
            <p:nvGrpSpPr>
              <p:cNvPr id="68622" name="Group 24"/>
              <p:cNvGrpSpPr>
                <a:grpSpLocks/>
              </p:cNvGrpSpPr>
              <p:nvPr/>
            </p:nvGrpSpPr>
            <p:grpSpPr bwMode="auto">
              <a:xfrm>
                <a:off x="2785" y="2305"/>
                <a:ext cx="2721" cy="2015"/>
                <a:chOff x="2785" y="2305"/>
                <a:chExt cx="2721" cy="2015"/>
              </a:xfrm>
            </p:grpSpPr>
            <p:sp>
              <p:nvSpPr>
                <p:cNvPr id="68623" name="Line 25"/>
                <p:cNvSpPr>
                  <a:spLocks noChangeShapeType="1"/>
                </p:cNvSpPr>
                <p:nvPr/>
              </p:nvSpPr>
              <p:spPr bwMode="auto">
                <a:xfrm flipV="1">
                  <a:off x="2839" y="2309"/>
                  <a:ext cx="1" cy="1034"/>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grpSp>
              <p:nvGrpSpPr>
                <p:cNvPr id="68624" name="Group 26"/>
                <p:cNvGrpSpPr>
                  <a:grpSpLocks/>
                </p:cNvGrpSpPr>
                <p:nvPr/>
              </p:nvGrpSpPr>
              <p:grpSpPr bwMode="auto">
                <a:xfrm>
                  <a:off x="2785" y="2305"/>
                  <a:ext cx="2721" cy="2015"/>
                  <a:chOff x="2785" y="2305"/>
                  <a:chExt cx="2721" cy="2015"/>
                </a:xfrm>
              </p:grpSpPr>
              <p:grpSp>
                <p:nvGrpSpPr>
                  <p:cNvPr id="68626" name="Group 27"/>
                  <p:cNvGrpSpPr>
                    <a:grpSpLocks/>
                  </p:cNvGrpSpPr>
                  <p:nvPr/>
                </p:nvGrpSpPr>
                <p:grpSpPr bwMode="auto">
                  <a:xfrm>
                    <a:off x="2785" y="2305"/>
                    <a:ext cx="2721" cy="2015"/>
                    <a:chOff x="2785" y="2305"/>
                    <a:chExt cx="2721" cy="2015"/>
                  </a:xfrm>
                </p:grpSpPr>
                <p:grpSp>
                  <p:nvGrpSpPr>
                    <p:cNvPr id="68629" name="Group 28"/>
                    <p:cNvGrpSpPr>
                      <a:grpSpLocks/>
                    </p:cNvGrpSpPr>
                    <p:nvPr/>
                  </p:nvGrpSpPr>
                  <p:grpSpPr bwMode="auto">
                    <a:xfrm>
                      <a:off x="2785" y="2305"/>
                      <a:ext cx="2721" cy="1050"/>
                      <a:chOff x="2785" y="2305"/>
                      <a:chExt cx="2721" cy="1050"/>
                    </a:xfrm>
                  </p:grpSpPr>
                  <p:grpSp>
                    <p:nvGrpSpPr>
                      <p:cNvPr id="68636" name="Group 29"/>
                      <p:cNvGrpSpPr>
                        <a:grpSpLocks/>
                      </p:cNvGrpSpPr>
                      <p:nvPr/>
                    </p:nvGrpSpPr>
                    <p:grpSpPr bwMode="auto">
                      <a:xfrm>
                        <a:off x="2981" y="2383"/>
                        <a:ext cx="2061" cy="797"/>
                        <a:chOff x="2981" y="2383"/>
                        <a:chExt cx="2061" cy="797"/>
                      </a:xfrm>
                    </p:grpSpPr>
                    <p:sp>
                      <p:nvSpPr>
                        <p:cNvPr id="68652" name="Line 30"/>
                        <p:cNvSpPr>
                          <a:spLocks noChangeShapeType="1"/>
                        </p:cNvSpPr>
                        <p:nvPr/>
                      </p:nvSpPr>
                      <p:spPr bwMode="auto">
                        <a:xfrm>
                          <a:off x="2981" y="2383"/>
                          <a:ext cx="2061" cy="1"/>
                        </a:xfrm>
                        <a:prstGeom prst="line">
                          <a:avLst/>
                        </a:prstGeom>
                        <a:noFill/>
                        <a:ln w="31680">
                          <a:solidFill>
                            <a:srgbClr val="000000"/>
                          </a:solidFill>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53" name="Line 31"/>
                        <p:cNvSpPr>
                          <a:spLocks noChangeShapeType="1"/>
                        </p:cNvSpPr>
                        <p:nvPr/>
                      </p:nvSpPr>
                      <p:spPr bwMode="auto">
                        <a:xfrm>
                          <a:off x="2981" y="2542"/>
                          <a:ext cx="2061" cy="1"/>
                        </a:xfrm>
                        <a:prstGeom prst="line">
                          <a:avLst/>
                        </a:prstGeom>
                        <a:noFill/>
                        <a:ln w="31680">
                          <a:solidFill>
                            <a:srgbClr val="000000"/>
                          </a:solidFill>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54" name="Line 32"/>
                        <p:cNvSpPr>
                          <a:spLocks noChangeShapeType="1"/>
                        </p:cNvSpPr>
                        <p:nvPr/>
                      </p:nvSpPr>
                      <p:spPr bwMode="auto">
                        <a:xfrm>
                          <a:off x="2981" y="2701"/>
                          <a:ext cx="2061" cy="1"/>
                        </a:xfrm>
                        <a:prstGeom prst="line">
                          <a:avLst/>
                        </a:prstGeom>
                        <a:noFill/>
                        <a:ln w="31680">
                          <a:solidFill>
                            <a:srgbClr val="000000"/>
                          </a:solidFill>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55" name="Line 33"/>
                        <p:cNvSpPr>
                          <a:spLocks noChangeShapeType="1"/>
                        </p:cNvSpPr>
                        <p:nvPr/>
                      </p:nvSpPr>
                      <p:spPr bwMode="auto">
                        <a:xfrm>
                          <a:off x="2981" y="2861"/>
                          <a:ext cx="2061" cy="1"/>
                        </a:xfrm>
                        <a:prstGeom prst="line">
                          <a:avLst/>
                        </a:prstGeom>
                        <a:noFill/>
                        <a:ln w="31680">
                          <a:solidFill>
                            <a:srgbClr val="000000"/>
                          </a:solidFill>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56" name="Line 34"/>
                        <p:cNvSpPr>
                          <a:spLocks noChangeShapeType="1"/>
                        </p:cNvSpPr>
                        <p:nvPr/>
                      </p:nvSpPr>
                      <p:spPr bwMode="auto">
                        <a:xfrm>
                          <a:off x="2981" y="3020"/>
                          <a:ext cx="2061" cy="1"/>
                        </a:xfrm>
                        <a:prstGeom prst="line">
                          <a:avLst/>
                        </a:prstGeom>
                        <a:noFill/>
                        <a:ln w="31680">
                          <a:solidFill>
                            <a:srgbClr val="000000"/>
                          </a:solidFill>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57" name="Line 35"/>
                        <p:cNvSpPr>
                          <a:spLocks noChangeShapeType="1"/>
                        </p:cNvSpPr>
                        <p:nvPr/>
                      </p:nvSpPr>
                      <p:spPr bwMode="auto">
                        <a:xfrm>
                          <a:off x="2981" y="3179"/>
                          <a:ext cx="2061" cy="1"/>
                        </a:xfrm>
                        <a:prstGeom prst="line">
                          <a:avLst/>
                        </a:prstGeom>
                        <a:noFill/>
                        <a:ln w="31680">
                          <a:solidFill>
                            <a:srgbClr val="000000"/>
                          </a:solidFill>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grpSp>
                  <p:sp>
                    <p:nvSpPr>
                      <p:cNvPr id="68637" name="Line 36"/>
                      <p:cNvSpPr>
                        <a:spLocks noChangeShapeType="1"/>
                      </p:cNvSpPr>
                      <p:nvPr/>
                    </p:nvSpPr>
                    <p:spPr bwMode="auto">
                      <a:xfrm>
                        <a:off x="2785" y="3254"/>
                        <a:ext cx="1226" cy="1"/>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grpSp>
                    <p:nvGrpSpPr>
                      <p:cNvPr id="68638" name="Group 37"/>
                      <p:cNvGrpSpPr>
                        <a:grpSpLocks/>
                      </p:cNvGrpSpPr>
                      <p:nvPr/>
                    </p:nvGrpSpPr>
                    <p:grpSpPr bwMode="auto">
                      <a:xfrm>
                        <a:off x="3153" y="2383"/>
                        <a:ext cx="1792" cy="889"/>
                        <a:chOff x="3153" y="2383"/>
                        <a:chExt cx="1792" cy="889"/>
                      </a:xfrm>
                    </p:grpSpPr>
                    <p:sp>
                      <p:nvSpPr>
                        <p:cNvPr id="68641" name="Line 38"/>
                        <p:cNvSpPr>
                          <a:spLocks noChangeShapeType="1"/>
                        </p:cNvSpPr>
                        <p:nvPr/>
                      </p:nvSpPr>
                      <p:spPr bwMode="auto">
                        <a:xfrm>
                          <a:off x="3153"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42" name="Line 39"/>
                        <p:cNvSpPr>
                          <a:spLocks noChangeShapeType="1"/>
                        </p:cNvSpPr>
                        <p:nvPr/>
                      </p:nvSpPr>
                      <p:spPr bwMode="auto">
                        <a:xfrm>
                          <a:off x="3332"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43" name="Line 40"/>
                        <p:cNvSpPr>
                          <a:spLocks noChangeShapeType="1"/>
                        </p:cNvSpPr>
                        <p:nvPr/>
                      </p:nvSpPr>
                      <p:spPr bwMode="auto">
                        <a:xfrm>
                          <a:off x="3511"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44" name="Line 41"/>
                        <p:cNvSpPr>
                          <a:spLocks noChangeShapeType="1"/>
                        </p:cNvSpPr>
                        <p:nvPr/>
                      </p:nvSpPr>
                      <p:spPr bwMode="auto">
                        <a:xfrm>
                          <a:off x="3690"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45" name="Line 42"/>
                        <p:cNvSpPr>
                          <a:spLocks noChangeShapeType="1"/>
                        </p:cNvSpPr>
                        <p:nvPr/>
                      </p:nvSpPr>
                      <p:spPr bwMode="auto">
                        <a:xfrm>
                          <a:off x="3869"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46" name="Line 43"/>
                        <p:cNvSpPr>
                          <a:spLocks noChangeShapeType="1"/>
                        </p:cNvSpPr>
                        <p:nvPr/>
                      </p:nvSpPr>
                      <p:spPr bwMode="auto">
                        <a:xfrm>
                          <a:off x="4048"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47" name="Line 44"/>
                        <p:cNvSpPr>
                          <a:spLocks noChangeShapeType="1"/>
                        </p:cNvSpPr>
                        <p:nvPr/>
                      </p:nvSpPr>
                      <p:spPr bwMode="auto">
                        <a:xfrm>
                          <a:off x="4227"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48" name="Line 45"/>
                        <p:cNvSpPr>
                          <a:spLocks noChangeShapeType="1"/>
                        </p:cNvSpPr>
                        <p:nvPr/>
                      </p:nvSpPr>
                      <p:spPr bwMode="auto">
                        <a:xfrm>
                          <a:off x="4406"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49" name="Line 46"/>
                        <p:cNvSpPr>
                          <a:spLocks noChangeShapeType="1"/>
                        </p:cNvSpPr>
                        <p:nvPr/>
                      </p:nvSpPr>
                      <p:spPr bwMode="auto">
                        <a:xfrm>
                          <a:off x="4585"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50" name="Line 47"/>
                        <p:cNvSpPr>
                          <a:spLocks noChangeShapeType="1"/>
                        </p:cNvSpPr>
                        <p:nvPr/>
                      </p:nvSpPr>
                      <p:spPr bwMode="auto">
                        <a:xfrm>
                          <a:off x="4764"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51" name="Line 48"/>
                        <p:cNvSpPr>
                          <a:spLocks noChangeShapeType="1"/>
                        </p:cNvSpPr>
                        <p:nvPr/>
                      </p:nvSpPr>
                      <p:spPr bwMode="auto">
                        <a:xfrm>
                          <a:off x="4944" y="2383"/>
                          <a:ext cx="1" cy="889"/>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grpSp>
                  <p:sp>
                    <p:nvSpPr>
                      <p:cNvPr id="68639" name="Text Box 49"/>
                      <p:cNvSpPr txBox="1">
                        <a:spLocks noChangeArrowheads="1"/>
                      </p:cNvSpPr>
                      <p:nvPr/>
                    </p:nvSpPr>
                    <p:spPr bwMode="auto">
                      <a:xfrm>
                        <a:off x="5086" y="2305"/>
                        <a:ext cx="34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GB" sz="1800" smtClean="0">
                            <a:solidFill>
                              <a:srgbClr val="000000"/>
                            </a:solidFill>
                          </a:rPr>
                          <a:t>hot</a:t>
                        </a:r>
                      </a:p>
                    </p:txBody>
                  </p:sp>
                  <p:sp>
                    <p:nvSpPr>
                      <p:cNvPr id="68640" name="Text Box 50"/>
                      <p:cNvSpPr txBox="1">
                        <a:spLocks noChangeArrowheads="1"/>
                      </p:cNvSpPr>
                      <p:nvPr/>
                    </p:nvSpPr>
                    <p:spPr bwMode="auto">
                      <a:xfrm>
                        <a:off x="5060" y="3121"/>
                        <a:ext cx="44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GB" sz="1800" smtClean="0">
                            <a:solidFill>
                              <a:srgbClr val="000000"/>
                            </a:solidFill>
                          </a:rPr>
                          <a:t>300K</a:t>
                        </a:r>
                      </a:p>
                    </p:txBody>
                  </p:sp>
                </p:grpSp>
                <p:grpSp>
                  <p:nvGrpSpPr>
                    <p:cNvPr id="68630" name="Group 51"/>
                    <p:cNvGrpSpPr>
                      <a:grpSpLocks/>
                    </p:cNvGrpSpPr>
                    <p:nvPr/>
                  </p:nvGrpSpPr>
                  <p:grpSpPr bwMode="auto">
                    <a:xfrm>
                      <a:off x="4301" y="3271"/>
                      <a:ext cx="618" cy="1049"/>
                      <a:chOff x="4301" y="3271"/>
                      <a:chExt cx="618" cy="1049"/>
                    </a:xfrm>
                  </p:grpSpPr>
                  <p:sp>
                    <p:nvSpPr>
                      <p:cNvPr id="68631" name="Text Box 52"/>
                      <p:cNvSpPr txBox="1">
                        <a:spLocks noChangeArrowheads="1"/>
                      </p:cNvSpPr>
                      <p:nvPr/>
                    </p:nvSpPr>
                    <p:spPr bwMode="auto">
                      <a:xfrm>
                        <a:off x="4301" y="3360"/>
                        <a:ext cx="446"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endParaRPr lang="en-US" sz="1800" smtClean="0">
                          <a:solidFill>
                            <a:srgbClr val="000000"/>
                          </a:solidFill>
                        </a:endParaRPr>
                      </a:p>
                    </p:txBody>
                  </p:sp>
                  <p:sp>
                    <p:nvSpPr>
                      <p:cNvPr id="68632" name="Line 53"/>
                      <p:cNvSpPr>
                        <a:spLocks noChangeShapeType="1"/>
                      </p:cNvSpPr>
                      <p:nvPr/>
                    </p:nvSpPr>
                    <p:spPr bwMode="auto">
                      <a:xfrm flipV="1">
                        <a:off x="4600" y="3271"/>
                        <a:ext cx="147" cy="126"/>
                      </a:xfrm>
                      <a:prstGeom prst="line">
                        <a:avLst/>
                      </a:prstGeom>
                      <a:noFill/>
                      <a:ln w="9360">
                        <a:solidFill>
                          <a:srgbClr val="333399"/>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33" name="Line 54"/>
                      <p:cNvSpPr>
                        <a:spLocks noChangeShapeType="1"/>
                      </p:cNvSpPr>
                      <p:nvPr/>
                    </p:nvSpPr>
                    <p:spPr bwMode="auto">
                      <a:xfrm flipV="1">
                        <a:off x="4551" y="3271"/>
                        <a:ext cx="24" cy="126"/>
                      </a:xfrm>
                      <a:prstGeom prst="line">
                        <a:avLst/>
                      </a:prstGeom>
                      <a:noFill/>
                      <a:ln w="9360">
                        <a:solidFill>
                          <a:srgbClr val="333399"/>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34" name="Line 55"/>
                      <p:cNvSpPr>
                        <a:spLocks noChangeShapeType="1"/>
                      </p:cNvSpPr>
                      <p:nvPr/>
                    </p:nvSpPr>
                    <p:spPr bwMode="auto">
                      <a:xfrm flipV="1">
                        <a:off x="4674" y="3271"/>
                        <a:ext cx="245" cy="126"/>
                      </a:xfrm>
                      <a:prstGeom prst="line">
                        <a:avLst/>
                      </a:prstGeom>
                      <a:noFill/>
                      <a:ln w="9360">
                        <a:solidFill>
                          <a:srgbClr val="333399"/>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35" name="Line 56"/>
                      <p:cNvSpPr>
                        <a:spLocks noChangeShapeType="1"/>
                      </p:cNvSpPr>
                      <p:nvPr/>
                    </p:nvSpPr>
                    <p:spPr bwMode="auto">
                      <a:xfrm flipH="1" flipV="1">
                        <a:off x="4384" y="3271"/>
                        <a:ext cx="115" cy="126"/>
                      </a:xfrm>
                      <a:prstGeom prst="line">
                        <a:avLst/>
                      </a:prstGeom>
                      <a:noFill/>
                      <a:ln w="9360">
                        <a:solidFill>
                          <a:srgbClr val="333399"/>
                        </a:solidFill>
                        <a:miter lim="800000"/>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grpSp>
              </p:grpSp>
              <p:sp>
                <p:nvSpPr>
                  <p:cNvPr id="68627" name="Freeform 57"/>
                  <p:cNvSpPr>
                    <a:spLocks noChangeArrowheads="1"/>
                  </p:cNvSpPr>
                  <p:nvPr/>
                </p:nvSpPr>
                <p:spPr bwMode="auto">
                  <a:xfrm>
                    <a:off x="2981" y="2544"/>
                    <a:ext cx="2061" cy="630"/>
                  </a:xfrm>
                  <a:custGeom>
                    <a:avLst/>
                    <a:gdLst>
                      <a:gd name="T0" fmla="*/ 0 w 4032"/>
                      <a:gd name="T1" fmla="*/ 0 h 1632"/>
                      <a:gd name="T2" fmla="*/ 1 w 4032"/>
                      <a:gd name="T3" fmla="*/ 0 h 1632"/>
                      <a:gd name="T4" fmla="*/ 1 w 4032"/>
                      <a:gd name="T5" fmla="*/ 0 h 1632"/>
                      <a:gd name="T6" fmla="*/ 1 w 4032"/>
                      <a:gd name="T7" fmla="*/ 0 h 1632"/>
                      <a:gd name="T8" fmla="*/ 1 w 4032"/>
                      <a:gd name="T9" fmla="*/ 0 h 1632"/>
                      <a:gd name="T10" fmla="*/ 1 w 4032"/>
                      <a:gd name="T11" fmla="*/ 0 h 1632"/>
                      <a:gd name="T12" fmla="*/ 1 w 4032"/>
                      <a:gd name="T13" fmla="*/ 0 h 1632"/>
                      <a:gd name="T14" fmla="*/ 1 w 4032"/>
                      <a:gd name="T15" fmla="*/ 0 h 1632"/>
                      <a:gd name="T16" fmla="*/ 1 w 4032"/>
                      <a:gd name="T17" fmla="*/ 0 h 1632"/>
                      <a:gd name="T18" fmla="*/ 1 w 4032"/>
                      <a:gd name="T19" fmla="*/ 0 h 1632"/>
                      <a:gd name="T20" fmla="*/ 1 w 4032"/>
                      <a:gd name="T21" fmla="*/ 0 h 1632"/>
                      <a:gd name="T22" fmla="*/ 1 w 4032"/>
                      <a:gd name="T23" fmla="*/ 0 h 1632"/>
                      <a:gd name="T24" fmla="*/ 1 w 4032"/>
                      <a:gd name="T25" fmla="*/ 0 h 1632"/>
                      <a:gd name="T26" fmla="*/ 1 w 4032"/>
                      <a:gd name="T27" fmla="*/ 0 h 16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2"/>
                      <a:gd name="T43" fmla="*/ 0 h 1632"/>
                      <a:gd name="T44" fmla="*/ 4032 w 4032"/>
                      <a:gd name="T45" fmla="*/ 1632 h 16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2" h="1632">
                        <a:moveTo>
                          <a:pt x="0" y="1632"/>
                        </a:moveTo>
                        <a:lnTo>
                          <a:pt x="336" y="1632"/>
                        </a:lnTo>
                        <a:lnTo>
                          <a:pt x="336" y="1248"/>
                        </a:lnTo>
                        <a:lnTo>
                          <a:pt x="1392" y="1248"/>
                        </a:lnTo>
                        <a:lnTo>
                          <a:pt x="1392" y="816"/>
                        </a:lnTo>
                        <a:lnTo>
                          <a:pt x="2064" y="816"/>
                        </a:lnTo>
                        <a:lnTo>
                          <a:pt x="2064" y="1248"/>
                        </a:lnTo>
                        <a:lnTo>
                          <a:pt x="2784" y="1248"/>
                        </a:lnTo>
                        <a:lnTo>
                          <a:pt x="2784" y="816"/>
                        </a:lnTo>
                        <a:lnTo>
                          <a:pt x="3120" y="816"/>
                        </a:lnTo>
                        <a:lnTo>
                          <a:pt x="3120" y="432"/>
                        </a:lnTo>
                        <a:lnTo>
                          <a:pt x="3504" y="432"/>
                        </a:lnTo>
                        <a:lnTo>
                          <a:pt x="3504" y="0"/>
                        </a:lnTo>
                        <a:lnTo>
                          <a:pt x="4032" y="0"/>
                        </a:lnTo>
                      </a:path>
                    </a:pathLst>
                  </a:custGeom>
                  <a:noFill/>
                  <a:ln w="6336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sp>
                <p:nvSpPr>
                  <p:cNvPr id="68628" name="Freeform 58"/>
                  <p:cNvSpPr>
                    <a:spLocks noChangeArrowheads="1"/>
                  </p:cNvSpPr>
                  <p:nvPr/>
                </p:nvSpPr>
                <p:spPr bwMode="auto">
                  <a:xfrm>
                    <a:off x="2981" y="2379"/>
                    <a:ext cx="2061" cy="648"/>
                  </a:xfrm>
                  <a:custGeom>
                    <a:avLst/>
                    <a:gdLst>
                      <a:gd name="T0" fmla="*/ 0 w 4032"/>
                      <a:gd name="T1" fmla="*/ 0 h 1680"/>
                      <a:gd name="T2" fmla="*/ 1 w 4032"/>
                      <a:gd name="T3" fmla="*/ 0 h 1680"/>
                      <a:gd name="T4" fmla="*/ 1 w 4032"/>
                      <a:gd name="T5" fmla="*/ 0 h 1680"/>
                      <a:gd name="T6" fmla="*/ 1 w 4032"/>
                      <a:gd name="T7" fmla="*/ 0 h 1680"/>
                      <a:gd name="T8" fmla="*/ 1 w 4032"/>
                      <a:gd name="T9" fmla="*/ 0 h 1680"/>
                      <a:gd name="T10" fmla="*/ 1 w 4032"/>
                      <a:gd name="T11" fmla="*/ 0 h 1680"/>
                      <a:gd name="T12" fmla="*/ 1 w 4032"/>
                      <a:gd name="T13" fmla="*/ 0 h 1680"/>
                      <a:gd name="T14" fmla="*/ 1 w 4032"/>
                      <a:gd name="T15" fmla="*/ 0 h 1680"/>
                      <a:gd name="T16" fmla="*/ 1 w 4032"/>
                      <a:gd name="T17" fmla="*/ 0 h 1680"/>
                      <a:gd name="T18" fmla="*/ 1 w 4032"/>
                      <a:gd name="T19" fmla="*/ 0 h 1680"/>
                      <a:gd name="T20" fmla="*/ 1 w 4032"/>
                      <a:gd name="T21" fmla="*/ 0 h 1680"/>
                      <a:gd name="T22" fmla="*/ 1 w 4032"/>
                      <a:gd name="T23" fmla="*/ 0 h 1680"/>
                      <a:gd name="T24" fmla="*/ 1 w 4032"/>
                      <a:gd name="T25" fmla="*/ 0 h 1680"/>
                      <a:gd name="T26" fmla="*/ 1 w 4032"/>
                      <a:gd name="T27" fmla="*/ 0 h 16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2"/>
                      <a:gd name="T43" fmla="*/ 0 h 1680"/>
                      <a:gd name="T44" fmla="*/ 4032 w 4032"/>
                      <a:gd name="T45" fmla="*/ 1680 h 16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2" h="1680">
                        <a:moveTo>
                          <a:pt x="0" y="0"/>
                        </a:moveTo>
                        <a:lnTo>
                          <a:pt x="672" y="0"/>
                        </a:lnTo>
                        <a:lnTo>
                          <a:pt x="672" y="432"/>
                        </a:lnTo>
                        <a:lnTo>
                          <a:pt x="1056" y="432"/>
                        </a:lnTo>
                        <a:lnTo>
                          <a:pt x="1056" y="864"/>
                        </a:lnTo>
                        <a:lnTo>
                          <a:pt x="1392" y="864"/>
                        </a:lnTo>
                        <a:lnTo>
                          <a:pt x="1392" y="432"/>
                        </a:lnTo>
                        <a:lnTo>
                          <a:pt x="2064" y="432"/>
                        </a:lnTo>
                        <a:lnTo>
                          <a:pt x="2064" y="864"/>
                        </a:lnTo>
                        <a:lnTo>
                          <a:pt x="2448" y="864"/>
                        </a:lnTo>
                        <a:lnTo>
                          <a:pt x="2448" y="1248"/>
                        </a:lnTo>
                        <a:lnTo>
                          <a:pt x="2832" y="1248"/>
                        </a:lnTo>
                        <a:lnTo>
                          <a:pt x="2832" y="1680"/>
                        </a:lnTo>
                        <a:lnTo>
                          <a:pt x="4032" y="1680"/>
                        </a:lnTo>
                      </a:path>
                    </a:pathLst>
                  </a:custGeom>
                  <a:noFill/>
                  <a:ln w="63360">
                    <a:solidFill>
                      <a:srgbClr val="FF032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grpSp>
            <p:sp>
              <p:nvSpPr>
                <p:cNvPr id="68625" name="Line 59"/>
                <p:cNvSpPr>
                  <a:spLocks noChangeShapeType="1"/>
                </p:cNvSpPr>
                <p:nvPr/>
              </p:nvSpPr>
              <p:spPr bwMode="auto">
                <a:xfrm>
                  <a:off x="3352" y="2368"/>
                  <a:ext cx="1" cy="192"/>
                </a:xfrm>
                <a:prstGeom prst="line">
                  <a:avLst/>
                </a:prstGeom>
                <a:noFill/>
                <a:ln w="2232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mtClean="0">
                    <a:solidFill>
                      <a:srgbClr val="000000"/>
                    </a:solidFill>
                    <a:latin typeface="Arial" charset="0"/>
                    <a:ea typeface="ＭＳ Ｐゴシック" charset="0"/>
                    <a:cs typeface="ＭＳ Ｐゴシック" charset="0"/>
                  </a:endParaRPr>
                </a:p>
              </p:txBody>
            </p:sp>
          </p:grpSp>
        </p:grpSp>
        <p:sp>
          <p:nvSpPr>
            <p:cNvPr id="68618" name="Text Box 60"/>
            <p:cNvSpPr txBox="1">
              <a:spLocks noChangeArrowheads="1"/>
            </p:cNvSpPr>
            <p:nvPr/>
          </p:nvSpPr>
          <p:spPr bwMode="auto">
            <a:xfrm>
              <a:off x="3842" y="3478"/>
              <a:ext cx="13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GB" sz="1600" smtClean="0">
                  <a:solidFill>
                    <a:srgbClr val="000000"/>
                  </a:solidFill>
                </a:rPr>
                <a:t>Exchange  attempts</a:t>
              </a:r>
            </a:p>
          </p:txBody>
        </p:sp>
        <p:sp>
          <p:nvSpPr>
            <p:cNvPr id="68619" name="Text Box 61"/>
            <p:cNvSpPr txBox="1">
              <a:spLocks noChangeArrowheads="1"/>
            </p:cNvSpPr>
            <p:nvPr/>
          </p:nvSpPr>
          <p:spPr bwMode="auto">
            <a:xfrm>
              <a:off x="2660" y="2504"/>
              <a:ext cx="1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GB" sz="1800" smtClean="0">
                  <a:solidFill>
                    <a:srgbClr val="000000"/>
                  </a:solidFill>
                </a:rPr>
                <a:t>T</a:t>
              </a:r>
            </a:p>
          </p:txBody>
        </p:sp>
        <p:sp>
          <p:nvSpPr>
            <p:cNvPr id="68620" name="Text Box 62"/>
            <p:cNvSpPr txBox="1">
              <a:spLocks noChangeArrowheads="1"/>
            </p:cNvSpPr>
            <p:nvPr/>
          </p:nvSpPr>
          <p:spPr bwMode="auto">
            <a:xfrm>
              <a:off x="3192" y="3056"/>
              <a:ext cx="1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spAutoFit/>
            </a:bodyPr>
            <a:lstStyle>
              <a:lvl1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cs typeface="ＭＳ Ｐゴシック" charset="0"/>
                </a:defRPr>
              </a:lvl1pPr>
              <a:lvl2pPr marL="37931725" indent="-37474525"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2pPr>
              <a:lvl3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3pPr>
              <a:lvl4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4pPr>
              <a:lvl5pPr eaLnBrk="0" hangingPunct="0">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GB" sz="1800" smtClean="0">
                  <a:solidFill>
                    <a:srgbClr val="000000"/>
                  </a:solidFill>
                </a:rPr>
                <a:t>t</a:t>
              </a:r>
            </a:p>
          </p:txBody>
        </p:sp>
      </p:grpSp>
    </p:spTree>
    <p:extLst>
      <p:ext uri="{BB962C8B-B14F-4D97-AF65-F5344CB8AC3E}">
        <p14:creationId xmlns:p14="http://schemas.microsoft.com/office/powerpoint/2010/main" val="33450130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old Stripes">
  <a:themeElements>
    <a:clrScheme name="">
      <a:dk1>
        <a:srgbClr val="000000"/>
      </a:dk1>
      <a:lt1>
        <a:srgbClr val="000000"/>
      </a:lt1>
      <a:dk2>
        <a:srgbClr val="003366"/>
      </a:dk2>
      <a:lt2>
        <a:srgbClr val="000000"/>
      </a:lt2>
      <a:accent1>
        <a:srgbClr val="FFFFFF"/>
      </a:accent1>
      <a:accent2>
        <a:srgbClr val="000000"/>
      </a:accent2>
      <a:accent3>
        <a:srgbClr val="AAAAAA"/>
      </a:accent3>
      <a:accent4>
        <a:srgbClr val="000000"/>
      </a:accent4>
      <a:accent5>
        <a:srgbClr val="FFFFFF"/>
      </a:accent5>
      <a:accent6>
        <a:srgbClr val="000000"/>
      </a:accent6>
      <a:hlink>
        <a:srgbClr val="336699"/>
      </a:hlink>
      <a:folHlink>
        <a:srgbClr val="9A0000"/>
      </a:folHlink>
    </a:clrScheme>
    <a:fontScheme name="Bold Strip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Times New Roman" charset="0"/>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TGReview200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GReview2006">
      <a:majorFont>
        <a:latin typeface="Verdan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5F5F5F"/>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5F5F5F"/>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TGReview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GReview2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GReview2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GReview2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GReview2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GReview2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GReview2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GReview2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GReview2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GReview2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GReview2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GReview2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9378</TotalTime>
  <Words>6233</Words>
  <Application>Microsoft Macintosh PowerPoint</Application>
  <PresentationFormat>On-screen Show (4:3)</PresentationFormat>
  <Paragraphs>883</Paragraphs>
  <Slides>105</Slides>
  <Notes>24</Notes>
  <HiddenSlides>0</HiddenSlides>
  <MMClips>0</MMClips>
  <ScaleCrop>false</ScaleCrop>
  <HeadingPairs>
    <vt:vector size="6" baseType="variant">
      <vt:variant>
        <vt:lpstr>Theme</vt:lpstr>
      </vt:variant>
      <vt:variant>
        <vt:i4>9</vt:i4>
      </vt:variant>
      <vt:variant>
        <vt:lpstr>Embedded OLE Servers</vt:lpstr>
      </vt:variant>
      <vt:variant>
        <vt:i4>1</vt:i4>
      </vt:variant>
      <vt:variant>
        <vt:lpstr>Slide Titles</vt:lpstr>
      </vt:variant>
      <vt:variant>
        <vt:i4>105</vt:i4>
      </vt:variant>
    </vt:vector>
  </HeadingPairs>
  <TitlesOfParts>
    <vt:vector size="115" baseType="lpstr">
      <vt:lpstr>Office Theme</vt:lpstr>
      <vt:lpstr>Perspective</vt:lpstr>
      <vt:lpstr>Bold Stripes</vt:lpstr>
      <vt:lpstr>1_Perspective</vt:lpstr>
      <vt:lpstr>2_Perspective</vt:lpstr>
      <vt:lpstr>1_TGReview2006</vt:lpstr>
      <vt:lpstr>1_Office Theme</vt:lpstr>
      <vt:lpstr>2_Office Theme</vt:lpstr>
      <vt:lpstr>RU_Template_Verdana_G</vt:lpstr>
      <vt:lpstr>Document</vt:lpstr>
      <vt:lpstr>Module E:  Distributed Scientific Computing  </vt:lpstr>
      <vt:lpstr>Module Dynamics</vt:lpstr>
      <vt:lpstr>Overview of Module E Distributed Scientific Computing</vt:lpstr>
      <vt:lpstr>Overview of Module E Distributed Scientific Computing</vt:lpstr>
      <vt:lpstr>E1: References</vt:lpstr>
      <vt:lpstr>Distributed Applications</vt:lpstr>
      <vt:lpstr>WLCG: Worldwide LHC Computing Grid  A Driver of Grid Comuting Worldwide resources for WLCG</vt:lpstr>
      <vt:lpstr>6 months of LHC data</vt:lpstr>
      <vt:lpstr>WLCG Usage</vt:lpstr>
      <vt:lpstr>For realtime info: http://rtm.hep.ph.ic.ac.uk/webstart.php</vt:lpstr>
      <vt:lpstr>An Interesting Observation…. </vt:lpstr>
      <vt:lpstr>PowerPoint Presentation</vt:lpstr>
      <vt:lpstr>MOntage</vt:lpstr>
      <vt:lpstr>What is Montage?</vt:lpstr>
      <vt:lpstr>Montage use by Spitzer Legacy Teams</vt:lpstr>
      <vt:lpstr>Montage Use by Spitzer  E/PO Group</vt:lpstr>
      <vt:lpstr>Montage Workflow</vt:lpstr>
      <vt:lpstr>Montage on the Grid Using Pegasus</vt:lpstr>
      <vt:lpstr>Montage: DAG-based Workflow Application Exemplar</vt:lpstr>
      <vt:lpstr>Understanding Montage</vt:lpstr>
      <vt:lpstr>NeKTAR</vt:lpstr>
      <vt:lpstr>Simulation of Blood Flow in  Human Arterial Tree</vt:lpstr>
      <vt:lpstr>PowerPoint Presentation</vt:lpstr>
      <vt:lpstr>Understanding NeKTAR</vt:lpstr>
      <vt:lpstr>ENSEMBLE-BASED REPLICA-EXCHANGE</vt:lpstr>
      <vt:lpstr>Ensemble-based &amp; Replica-Exchange  Simulations</vt:lpstr>
      <vt:lpstr>Distributed Adaptive Replica Exchange (DARE) Multiple Pilot-Jobs on the “Distributed” TeraGrid</vt:lpstr>
      <vt:lpstr>Understanding Replica-Exchange</vt:lpstr>
      <vt:lpstr>CLIMATEPREDICTION.NET</vt:lpstr>
      <vt:lpstr>IPCC AR4:  http://www.ipcc.ch/publications_and_data/ar4/syr/en/contents.html </vt:lpstr>
      <vt:lpstr>Understanding ClimatePrediction.net</vt:lpstr>
      <vt:lpstr>SCOOP..</vt:lpstr>
      <vt:lpstr>PowerPoint Presentation</vt:lpstr>
      <vt:lpstr>Need To Simulate Faster than Real Time!</vt:lpstr>
      <vt:lpstr>Heterogenous: Compute Models </vt:lpstr>
      <vt:lpstr>Many Heterogeneous Components</vt:lpstr>
      <vt:lpstr>Naturally Distributed..</vt:lpstr>
      <vt:lpstr>Understanding SCOOP</vt:lpstr>
      <vt:lpstr>  Distributed Applications  How do they differ from traditional HPC applications?  </vt:lpstr>
      <vt:lpstr>Overview of Module E Distributed Scientific Computing</vt:lpstr>
      <vt:lpstr>Production Distributed Infrastruc</vt:lpstr>
      <vt:lpstr>Why are we examining DI?</vt:lpstr>
      <vt:lpstr>TeraGrid US National Cyberinfrasctructure for Scientific Research</vt:lpstr>
      <vt:lpstr>11 Resource Providers</vt:lpstr>
      <vt:lpstr>TeraGrid Resources and Services</vt:lpstr>
      <vt:lpstr>TeraGrid Usage Modes in CY2008</vt:lpstr>
      <vt:lpstr>Policies and Operational Details</vt:lpstr>
      <vt:lpstr>TeraGrid Usage</vt:lpstr>
      <vt:lpstr>Open Science Grid http://www.openscience.org</vt:lpstr>
      <vt:lpstr>Open Science Grid http://www.openscience.org</vt:lpstr>
      <vt:lpstr>OSG Middleware</vt:lpstr>
      <vt:lpstr>It takes VOs to make OSG work!</vt:lpstr>
      <vt:lpstr>OSG Usage Modes</vt:lpstr>
      <vt:lpstr>European Grid Initiative http://www.egi.eu/</vt:lpstr>
      <vt:lpstr>European Grid Initiative http://www.egi.eu/</vt:lpstr>
      <vt:lpstr>FutureGrid Goals</vt:lpstr>
      <vt:lpstr>FutureGrid Hardware</vt:lpstr>
      <vt:lpstr>PowerPoint Presentation</vt:lpstr>
      <vt:lpstr>FutureGrid Usage Scenarios</vt:lpstr>
      <vt:lpstr>FutureGrid Architecture</vt:lpstr>
      <vt:lpstr>Amazon AWS http://aws.amazon.com</vt:lpstr>
      <vt:lpstr>Amazon Simple Storage Service (S3)</vt:lpstr>
      <vt:lpstr>Amazon Elastic Compute Cloud</vt:lpstr>
      <vt:lpstr>Amazon Elastic Compute Cloud</vt:lpstr>
      <vt:lpstr>Azure</vt:lpstr>
      <vt:lpstr>PowerPoint Presentation</vt:lpstr>
      <vt:lpstr>PowerPoint Presentation</vt:lpstr>
      <vt:lpstr>PowerPoint Presentation</vt:lpstr>
      <vt:lpstr>PowerPoint Presentation</vt:lpstr>
      <vt:lpstr>DI - Summary</vt:lpstr>
      <vt:lpstr>Overview of Module E Distributed Scientific Computing</vt:lpstr>
      <vt:lpstr> Introduction to SAGA and SAGA-BigJob  Piloting Many Simulations on Many Supercomputers</vt:lpstr>
      <vt:lpstr>“Many Simulations” Scenarios: Context</vt:lpstr>
      <vt:lpstr>PowerPoint Presentation</vt:lpstr>
      <vt:lpstr>PowerPoint Presentation</vt:lpstr>
      <vt:lpstr>Introduction to Pilot-Abstraction</vt:lpstr>
      <vt:lpstr>Introduction to Pilot-Abstraction (2)</vt:lpstr>
      <vt:lpstr>Pilot-Jobs Systems (PJS): Five  Myths</vt:lpstr>
      <vt:lpstr>Pilot-Job Paradigm</vt:lpstr>
      <vt:lpstr>PowerPoint Presentation</vt:lpstr>
      <vt:lpstr>BigJob: Architecture</vt:lpstr>
      <vt:lpstr>BigJob: Distributed View (Strongly encourage you to try after the tutorial) </vt:lpstr>
      <vt:lpstr>BigJob: Resource Interoperability</vt:lpstr>
      <vt:lpstr>Design Objective: Scaling Along Many Dimensions </vt:lpstr>
      <vt:lpstr>“Coarse-Grained” BigJob Performance</vt:lpstr>
      <vt:lpstr>BigJob: (Partial) Usage on XSEDE Machines  </vt:lpstr>
      <vt:lpstr>PowerPoint Presentation</vt:lpstr>
      <vt:lpstr>Overview</vt:lpstr>
      <vt:lpstr>Schematic</vt:lpstr>
      <vt:lpstr>Transparent Remote Operations</vt:lpstr>
      <vt:lpstr>Transparent CALLBACKS</vt:lpstr>
      <vt:lpstr>Available adaptors</vt:lpstr>
      <vt:lpstr>SAGA: Interoperability layer upon which other tools and applications are built </vt:lpstr>
      <vt:lpstr>PowerPoint Presentation</vt:lpstr>
      <vt:lpstr>HT-HPC on Kraken 126 ensembles, each of 192 cores = 24192 cores   </vt:lpstr>
      <vt:lpstr>Scale-Out/Across</vt:lpstr>
      <vt:lpstr>PowerPoint Presentation</vt:lpstr>
      <vt:lpstr>Varying the Coupling between Simulations</vt:lpstr>
      <vt:lpstr>Replica Exchange Molecular Simulations</vt:lpstr>
      <vt:lpstr>Irregular Synchronization</vt:lpstr>
      <vt:lpstr>References </vt:lpstr>
      <vt:lpstr>References </vt:lpstr>
      <vt:lpstr>Homework #1</vt:lpstr>
      <vt:lpstr>Homework #2</vt:lpstr>
      <vt:lpstr>Module E: Project Suggestions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7700: Scientific Computing</dc:title>
  <dc:creator>Gabrielle Allen</dc:creator>
  <cp:lastModifiedBy>Shantenu Jha</cp:lastModifiedBy>
  <cp:revision>178</cp:revision>
  <cp:lastPrinted>2010-11-16T18:00:56Z</cp:lastPrinted>
  <dcterms:created xsi:type="dcterms:W3CDTF">2012-10-26T05:34:43Z</dcterms:created>
  <dcterms:modified xsi:type="dcterms:W3CDTF">2013-10-25T16:15:31Z</dcterms:modified>
</cp:coreProperties>
</file>